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9/27/2022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98965" y="155862"/>
            <a:ext cx="9706984" cy="1984666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defRPr/>
            </a:pPr>
            <a:r>
              <a:rPr lang="ru-RU" sz="2000" b="1" kern="10" dirty="0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Государственное бюджетное профессиональное образовательное учреждение Ростовской области</a:t>
            </a:r>
            <a:br>
              <a:rPr lang="ru-RU" sz="2000" b="1" kern="10" dirty="0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2000" b="1" kern="10" dirty="0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«</a:t>
            </a:r>
            <a:r>
              <a:rPr lang="ru-RU" sz="2000" b="1" kern="10" dirty="0" err="1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Новочеркасский</a:t>
            </a:r>
            <a:r>
              <a:rPr lang="ru-RU" sz="2000" b="1" kern="10" dirty="0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колледж промышленных технологий и управление»</a:t>
            </a:r>
            <a:br>
              <a:rPr lang="ru-RU" sz="2000" b="1" kern="10" dirty="0">
                <a:ln w="9525">
                  <a:round/>
                  <a:headEnd/>
                  <a:tailEnd/>
                </a:ln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389910" y="1953491"/>
            <a:ext cx="9125094" cy="2712028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</a:rPr>
              <a:t>Совершенствование системы преподавания дисциплин предметной области «Общественные науки» с учетом профессиональной направленности.</a:t>
            </a:r>
          </a:p>
          <a:p>
            <a:pPr algn="ctr"/>
            <a:endParaRPr lang="ru-RU" sz="3600" b="1" dirty="0">
              <a:solidFill>
                <a:srgbClr val="FF0000"/>
              </a:solidFill>
            </a:endParaRPr>
          </a:p>
          <a:p>
            <a:pPr algn="ctr"/>
            <a:endParaRPr lang="ru-RU" b="1" dirty="0" smtClean="0">
              <a:solidFill>
                <a:schemeClr val="tx1"/>
              </a:solidFill>
            </a:endParaRPr>
          </a:p>
          <a:p>
            <a:pPr algn="ctr"/>
            <a:endParaRPr lang="ru-RU" b="1" dirty="0">
              <a:solidFill>
                <a:schemeClr val="tx1"/>
              </a:solidFill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ОТДЕЛ МО и ИО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2606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5445" y="198083"/>
            <a:ext cx="10380518" cy="1280890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следующих цифровых инструментов</a:t>
            </a: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4679048"/>
              </p:ext>
            </p:extLst>
          </p:nvPr>
        </p:nvGraphicFramePr>
        <p:xfrm>
          <a:off x="1371601" y="1478973"/>
          <a:ext cx="10557162" cy="5195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8581"/>
                <a:gridCol w="5278581"/>
              </a:tblGrid>
              <a:tr h="1732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Цифровые технологии 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C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Педагогические задачи, решаемые на основе цифровой технологии </a:t>
                      </a:r>
                      <a:endParaRPr lang="ru-RU" sz="2000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3465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Power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Point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 практическим занятиям по ОД. Для проведения занятий используются презентации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3465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Видеофильм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Применяется как иллюстративный материал при изучении тем - на платформе You Тube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6930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Электронная почта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Сетевой ресурс, используемый для коммуникации с обучающимися. Кроме того, применяется для осуществления контроля учебного процесса (переписка: ответы на текущие вопросы, проверка домашних заданий обучающихся)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3465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Скайп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Необходимое консультирование по желанию обучающегося в преддверии сдачи экзамена по дисциплине «История»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10395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Поисковый Яндекс/ Google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Помогает организовать самостоятельную работу обучающихся при подготовке к занятиям, обеспечивая им доступ к информационным веб-ресурсам по изучаемым темам. Также рекомендуется в качестве учебной платформы «перевернутого» обучения (дополнительный источник информации для осмысления изложенных на лекциях аспектов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историчекой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культуры)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  <a:tr h="69300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Файлообменник (Яндекс-диск) </a:t>
                      </a:r>
                      <a:endParaRPr lang="ru-RU" sz="14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Используется для обмена файлами разных форматов (текстами, презентациями) между преподавателем и обучающимися (как резервный канал связи при возникновении проблем на платформе системы дистанционного обучения (СДО)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Moodle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 </a:t>
                      </a:r>
                      <a:endParaRPr lang="ru-RU" sz="14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3363" marR="63363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213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занятий:</a:t>
            </a:r>
            <a:endParaRPr lang="ru-RU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6455" y="2133600"/>
            <a:ext cx="10131136" cy="3777622"/>
          </a:xfrm>
        </p:spPr>
        <p:txBody>
          <a:bodyPr>
            <a:noAutofit/>
          </a:bodyPr>
          <a:lstStyle/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лекции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Бинарные занятия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Практические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работы</a:t>
            </a:r>
          </a:p>
          <a:p>
            <a:pPr lvl="0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Экскурсии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учебных, учебно-производственных лабораториях, мастерских, учебно-опытных хозяйствах, учебных полигонах и иных структурных подразделениях образовательной организации, а также в специально оборудованных помещениях профильных организаций.</a:t>
            </a:r>
          </a:p>
          <a:p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64866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6670" y="1891801"/>
            <a:ext cx="8911687" cy="128089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rgbClr val="C00000"/>
                </a:solidFill>
              </a:rPr>
              <a:t>СПАСИБО ЗА ВНИМАНИЕ !</a:t>
            </a:r>
            <a:endParaRPr lang="ru-RU" sz="60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0214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427" y="218209"/>
            <a:ext cx="9021185" cy="1686791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</a:rPr>
              <a:t>Основные </a:t>
            </a:r>
            <a:r>
              <a:rPr lang="ru-RU" sz="2800" b="1" dirty="0">
                <a:solidFill>
                  <a:srgbClr val="C00000"/>
                </a:solidFill>
              </a:rPr>
              <a:t>направления совершенствования системы преподавания общеобразовательных дисциплин с учетом профессиональной направленности ООП СПО: </a:t>
            </a:r>
            <a:br>
              <a:rPr lang="ru-RU" sz="2800" b="1" dirty="0">
                <a:solidFill>
                  <a:srgbClr val="C00000"/>
                </a:solidFill>
              </a:rPr>
            </a:b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34144" y="2493818"/>
            <a:ext cx="8470467" cy="3864213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/>
              <a:t> </a:t>
            </a:r>
            <a:r>
              <a:rPr lang="ru-RU" sz="2800" b="1" dirty="0" smtClean="0"/>
              <a:t>Интенсивная подготовка. </a:t>
            </a:r>
            <a:endParaRPr lang="ru-RU" sz="2800" b="1" dirty="0"/>
          </a:p>
          <a:p>
            <a:r>
              <a:rPr lang="ru-RU" sz="2800" b="1" dirty="0" smtClean="0"/>
              <a:t> Профессиональная </a:t>
            </a:r>
            <a:r>
              <a:rPr lang="ru-RU" sz="2800" b="1" dirty="0"/>
              <a:t>направленность общеобразовательной подготовки. </a:t>
            </a:r>
          </a:p>
          <a:p>
            <a:r>
              <a:rPr lang="ru-RU" sz="2800" b="1" dirty="0" smtClean="0"/>
              <a:t> Практическая подготовка, </a:t>
            </a:r>
            <a:r>
              <a:rPr lang="ru-RU" sz="2800" b="1" dirty="0"/>
              <a:t>включение прикладных модулей. </a:t>
            </a:r>
          </a:p>
          <a:p>
            <a:r>
              <a:rPr lang="ru-RU" sz="2800" b="1" dirty="0" smtClean="0"/>
              <a:t> </a:t>
            </a:r>
            <a:r>
              <a:rPr lang="ru-RU" sz="2800" b="1" dirty="0"/>
              <a:t>Применение передовых технологий преподавания, в том числе технологий дистанционного и электронного обучения. 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4365616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000" dirty="0"/>
              <a:t>Содержание ОД направлено на достижение всех личностных, </a:t>
            </a:r>
            <a:r>
              <a:rPr lang="ru-RU" sz="2000" dirty="0" err="1"/>
              <a:t>метапредметных</a:t>
            </a:r>
            <a:r>
              <a:rPr lang="ru-RU" sz="2000" dirty="0"/>
              <a:t> и предметных результатов обучения, регламентированных ФГОС СОО. 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05957" y="4782153"/>
            <a:ext cx="4166755" cy="1336887"/>
          </a:xfrm>
        </p:spPr>
        <p:txBody>
          <a:bodyPr/>
          <a:lstStyle/>
          <a:p>
            <a:pPr marL="0" indent="0">
              <a:buNone/>
            </a:pPr>
            <a:r>
              <a:rPr lang="ru-RU" b="1" dirty="0" smtClean="0"/>
              <a:t>Создание </a:t>
            </a:r>
            <a:r>
              <a:rPr lang="ru-RU" b="1" dirty="0"/>
              <a:t>на занятиях условий по освоению профессионально ориентированного содержания.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63682" y="1735281"/>
            <a:ext cx="4707082" cy="317961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>
                <a:solidFill>
                  <a:schemeClr val="tx1"/>
                </a:solidFill>
              </a:rPr>
              <a:t>Синхронизация </a:t>
            </a:r>
            <a:r>
              <a:rPr lang="ru-RU" sz="1600" b="1" dirty="0">
                <a:solidFill>
                  <a:schemeClr val="tx1"/>
                </a:solidFill>
              </a:rPr>
              <a:t>общих и профессиональных компетенций и предметных результатов, </a:t>
            </a:r>
            <a:r>
              <a:rPr lang="ru-RU" sz="1600" b="1" dirty="0" smtClean="0">
                <a:solidFill>
                  <a:schemeClr val="tx1"/>
                </a:solidFill>
              </a:rPr>
              <a:t>направленных </a:t>
            </a:r>
            <a:r>
              <a:rPr lang="ru-RU" sz="1600" b="1" dirty="0">
                <a:solidFill>
                  <a:schemeClr val="tx1"/>
                </a:solidFill>
              </a:rPr>
              <a:t>наряду с усвоением предметных знаний на формирования умений, необходимых для развития личности обучающегося. </a:t>
            </a:r>
            <a:endParaRPr lang="ru-RU" sz="16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660573" y="1735282"/>
            <a:ext cx="4990808" cy="317961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b="1" dirty="0" smtClean="0">
                <a:solidFill>
                  <a:schemeClr val="tx1"/>
                </a:solidFill>
              </a:rPr>
              <a:t>Изучение </a:t>
            </a:r>
            <a:r>
              <a:rPr lang="ru-RU" sz="1400" b="1" dirty="0">
                <a:solidFill>
                  <a:schemeClr val="tx1"/>
                </a:solidFill>
              </a:rPr>
              <a:t>исторического содержания базируется на различных моделях организации занятий, включающих различные виды и формы аудиторной работы, в том числе с элементами практической и проектно-исследовательской деятельности.</a:t>
            </a:r>
            <a:endParaRPr lang="ru-RU" sz="1400" b="1" dirty="0">
              <a:solidFill>
                <a:schemeClr val="tx1"/>
              </a:solidFill>
              <a:effectLst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3270540" y="3939283"/>
            <a:ext cx="5190258" cy="260699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4551218" y="1558636"/>
            <a:ext cx="748146" cy="7481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endCxn id="6" idx="0"/>
          </p:cNvCxnSpPr>
          <p:nvPr/>
        </p:nvCxnSpPr>
        <p:spPr>
          <a:xfrm flipH="1">
            <a:off x="5865669" y="1558636"/>
            <a:ext cx="119495" cy="2380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834908" y="1558636"/>
            <a:ext cx="422749" cy="6609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5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0395" y="410382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</a:rPr>
              <a:t>Выделение профессионально-ориентированного содержания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73292" y="4720382"/>
            <a:ext cx="3814914" cy="113768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технологическая направленность</a:t>
            </a:r>
            <a:endParaRPr lang="ru-RU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829955" y="2115878"/>
            <a:ext cx="3978208" cy="27432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4473292" y="3976576"/>
            <a:ext cx="3920779" cy="255181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8232378" y="2115878"/>
            <a:ext cx="3959622" cy="2743201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869179" y="2395608"/>
            <a:ext cx="367852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kern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естественно-научная направленность</a:t>
            </a:r>
            <a:endParaRPr lang="ru-RU" sz="36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394071" y="2498433"/>
            <a:ext cx="36362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kern="1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социально-экономическая направленность </a:t>
            </a:r>
            <a:endParaRPr lang="ru-RU" sz="3600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4199860" y="1371600"/>
            <a:ext cx="1180214" cy="1024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485860" y="1573619"/>
            <a:ext cx="0" cy="22541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7963786" y="1371600"/>
            <a:ext cx="797442" cy="10240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29040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40356" y="-460743"/>
            <a:ext cx="8915400" cy="259434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Соотнесение ФГОС СОО и ФГОС СПО и синхронизация результатов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87740" y="2457525"/>
            <a:ext cx="3730701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ФГОС СОО </a:t>
            </a:r>
            <a:endParaRPr lang="ru-RU" sz="4800" b="1" dirty="0"/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8039793" y="2457525"/>
            <a:ext cx="37517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ФГОС СПО </a:t>
            </a:r>
            <a:endParaRPr lang="ru-RU" sz="48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648549" y="4412626"/>
            <a:ext cx="577347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Синхронизация образовательных результатов (ЛР/ПР/МР – ОК, ПК) </a:t>
            </a:r>
            <a:endParaRPr lang="ru-RU" sz="3200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784651" y="3125972"/>
            <a:ext cx="1020726" cy="122274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4" idx="3"/>
            <a:endCxn id="5" idx="3"/>
          </p:cNvCxnSpPr>
          <p:nvPr/>
        </p:nvCxnSpPr>
        <p:spPr>
          <a:xfrm>
            <a:off x="5118441" y="2873024"/>
            <a:ext cx="2921352" cy="0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7059168" y="3125972"/>
            <a:ext cx="980625" cy="1222744"/>
          </a:xfrm>
          <a:prstGeom prst="straightConnector1">
            <a:avLst/>
          </a:prstGeom>
          <a:ln w="317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532518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-467590"/>
            <a:ext cx="8751021" cy="2847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/>
            </a:r>
            <a:br>
              <a:rPr lang="ru-RU" dirty="0"/>
            </a:br>
            <a:r>
              <a:rPr lang="en-US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b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 предметного содержания (общеобразовательные дисциплины – дисциплины, ПМ </a:t>
            </a:r>
            <a:r>
              <a:rPr lang="ru-RU" dirty="0"/>
              <a:t>	</a:t>
            </a:r>
            <a:br>
              <a:rPr lang="ru-RU" dirty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183082" y="3105835"/>
            <a:ext cx="696883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Синхронизация образовательных результатов (ЛР/ПР/МР – ОК, ПК) 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589213" y="4810991"/>
            <a:ext cx="832124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</a:rPr>
              <a:t>Интеграция предметного содержания (общеобразовательные дисциплины – дисциплины, ПМ (МДК)) </a:t>
            </a:r>
            <a:endParaRPr lang="ru-RU" sz="3200" dirty="0"/>
          </a:p>
        </p:txBody>
      </p:sp>
      <p:cxnSp>
        <p:nvCxnSpPr>
          <p:cNvPr id="8" name="Прямая со стрелкой 7"/>
          <p:cNvCxnSpPr>
            <a:stCxn id="5" idx="2"/>
          </p:cNvCxnSpPr>
          <p:nvPr/>
        </p:nvCxnSpPr>
        <p:spPr>
          <a:xfrm>
            <a:off x="6667500" y="4183053"/>
            <a:ext cx="0" cy="752629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3690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-477327"/>
            <a:ext cx="9218612" cy="3075054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этап 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Механизмы реализации направлений совершенствования системы преподавания общеобразовательных дисциплин 	</a:t>
            </a:r>
            <a:br>
              <a:rPr 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74026" y="2683500"/>
            <a:ext cx="685453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Интеграция предметного содержания (общеобразовательные дисциплины – дисциплины,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ПМ) </a:t>
            </a:r>
            <a:endParaRPr lang="ru-RU" sz="20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192481" y="3937245"/>
            <a:ext cx="94557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Новые механизмы реализации: профильная профессиональная направленность; практическая подготовка, включение прикладных модулей; применение передовых технологий преподавания, в том числе, технологий дистанционного и электронного обучения </a:t>
            </a:r>
            <a:endParaRPr lang="ru-RU" sz="20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065319" y="5553762"/>
            <a:ext cx="75334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Повышение качества через формирование образовательных результатов, отражающих профильную направленность </a:t>
            </a:r>
            <a:endParaRPr lang="ru-RU" sz="2000" b="1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>
            <a:off x="6901295" y="3391386"/>
            <a:ext cx="19050" cy="545859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2"/>
          </p:cNvCxnSpPr>
          <p:nvPr/>
        </p:nvCxnSpPr>
        <p:spPr>
          <a:xfrm>
            <a:off x="6920345" y="5260684"/>
            <a:ext cx="10391" cy="381580"/>
          </a:xfrm>
          <a:prstGeom prst="straightConnector1">
            <a:avLst/>
          </a:prstGeom>
          <a:ln w="317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5426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9283" y="239647"/>
            <a:ext cx="939525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подходы </a:t>
            </a:r>
            <a:r>
              <a:rPr 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преподавании ОД в соответствии со ФГОС СОО и ФГОС СПО: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2019" y="2289464"/>
            <a:ext cx="9413226" cy="3777622"/>
          </a:xfrm>
        </p:spPr>
        <p:txBody>
          <a:bodyPr>
            <a:normAutofit/>
          </a:bodyPr>
          <a:lstStyle/>
          <a:p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Системно-</a:t>
            </a:r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деятельностный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подход</a:t>
            </a:r>
          </a:p>
          <a:p>
            <a:pPr marL="0" indent="0">
              <a:buNone/>
            </a:pP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Компетентностный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8512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6854" y="405901"/>
            <a:ext cx="11035146" cy="128089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Индивидуальный проект как </a:t>
            </a:r>
            <a:r>
              <a:rPr lang="ru-RU" sz="2000" b="1" dirty="0" smtClean="0">
                <a:solidFill>
                  <a:srgbClr val="C00000"/>
                </a:solidFill>
              </a:rPr>
              <a:t>форма </a:t>
            </a:r>
            <a:r>
              <a:rPr lang="ru-RU" sz="2000" b="1" dirty="0">
                <a:solidFill>
                  <a:srgbClr val="C00000"/>
                </a:solidFill>
              </a:rPr>
              <a:t>организации образовательной деятельности по реализации основной образовательной программы среднего профессионального образования с учетом профессиональной направленности</a:t>
            </a:r>
            <a:r>
              <a:rPr lang="ru-RU" sz="2000" dirty="0">
                <a:solidFill>
                  <a:srgbClr val="C00000"/>
                </a:solidFill>
              </a:rPr>
              <a:t/>
            </a:r>
            <a:br>
              <a:rPr lang="ru-RU" sz="2000" dirty="0">
                <a:solidFill>
                  <a:srgbClr val="C00000"/>
                </a:solidFill>
              </a:rPr>
            </a:br>
            <a:endParaRPr lang="ru-RU" sz="2000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8816791"/>
              </p:ext>
            </p:extLst>
          </p:nvPr>
        </p:nvGraphicFramePr>
        <p:xfrm>
          <a:off x="1156853" y="1600200"/>
          <a:ext cx="10347760" cy="47861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73880"/>
                <a:gridCol w="5173880"/>
              </a:tblGrid>
              <a:tr h="19596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</a:rPr>
                        <a:t>Тип проекта 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C00000"/>
                          </a:solidFill>
                          <a:effectLst/>
                        </a:rPr>
                        <a:t>Пример реализации </a:t>
                      </a:r>
                      <a:endParaRPr lang="ru-RU" sz="1100" b="1" dirty="0">
                        <a:solidFill>
                          <a:srgbClr val="C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  <a:tr h="594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Исследовательский</a:t>
                      </a:r>
                      <a:r>
                        <a:rPr lang="ru-RU" sz="1200" dirty="0">
                          <a:effectLst/>
                        </a:rPr>
                        <a:t> - предполагает доказательство или опровержение какой-либо гипотезы, проведение экспериментов, научное описание изучаемых явлений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Анализ текстов специальностей и профессий профиля, результаты эксперимента, научное описание, эссе, аналитические материалы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  <a:tr h="9969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Практико-ориентированный - направлен на решение практических задач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Подготовка текстов, мультимедийных продуктов, видео-, фото- и аудио – материалов, анализ данных социологического опроса, бизнес-план, прогноз, законопроект, программа, модель, учебное пособие (конкретный полезный предмет) </a:t>
                      </a:r>
                      <a:endParaRPr lang="ru-RU" sz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  <a:tr h="5941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Информационно-поисковый</a:t>
                      </a:r>
                      <a:r>
                        <a:rPr lang="ru-RU" sz="1200" dirty="0">
                          <a:effectLst/>
                        </a:rPr>
                        <a:t> - направлен на сбор информации о каком-либо предмете или явлении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Опросы, анализ текстов научной литературы по проблеме, аналитические материалы, отчеты, обзорные материалы, стендовые доклады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  <a:tr h="796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Творческий</a:t>
                      </a:r>
                      <a:r>
                        <a:rPr lang="ru-RU" sz="1200" dirty="0">
                          <a:effectLst/>
                        </a:rPr>
                        <a:t> - направлен на развитие у обучающихся интереса, формирование навыков поиска информации и творческих способностей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effectLst/>
                        </a:rPr>
                        <a:t>Web</a:t>
                      </a:r>
                      <a:r>
                        <a:rPr lang="ru-RU" sz="1200" dirty="0">
                          <a:effectLst/>
                        </a:rPr>
                        <a:t>-сайт профессии, игра, карта, модель, дизайн, сопровождаемые описанием, пакет рекомендаций, программа, путеводитель, чертеж, экскурсия, создание видеофильмов, инсценировки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  <a:tr h="16079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Игровой</a:t>
                      </a:r>
                      <a:r>
                        <a:rPr lang="ru-RU" sz="1200" dirty="0">
                          <a:effectLst/>
                        </a:rPr>
                        <a:t> – предполагает назначение ролей участников, обусловленных характером и содержанием проекта, особенностями решаемой проблемы и правилами взаимоотношений, тогда как структура, форма продукта и результаты остаются открытыми до самого конца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Разработка и проведение имитационных, ролевых игр, в том числе с применением компьютерной анимации, состязания, викторины, экскурсии.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В качестве ролей участников могут быть исторические персонажи или выдуманные герои, имитирующие социальные или деловые отношения с придуманными участниками, ситуациями. Доминирующим видом деятельности является </a:t>
                      </a:r>
                      <a:r>
                        <a:rPr lang="ru-RU" sz="1200" dirty="0" err="1">
                          <a:effectLst/>
                        </a:rPr>
                        <a:t>ролево</a:t>
                      </a:r>
                      <a:r>
                        <a:rPr lang="ru-RU" sz="1200" dirty="0">
                          <a:effectLst/>
                        </a:rPr>
                        <a:t>-игровая, приключенческая </a:t>
                      </a:r>
                      <a:endParaRPr lang="ru-RU" sz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3589" marR="63589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53879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156</TotalTime>
  <Words>744</Words>
  <Application>Microsoft Office PowerPoint</Application>
  <PresentationFormat>Широкоэкранный</PresentationFormat>
  <Paragraphs>69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 3</vt:lpstr>
      <vt:lpstr>Легкий дым</vt:lpstr>
      <vt:lpstr>Государственное бюджетное профессиональное образовательное учреждение Ростовской области «Новочеркасский колледж промышленных технологий и управление»  </vt:lpstr>
      <vt:lpstr>Основные направления совершенствования системы преподавания общеобразовательных дисциплин с учетом профессиональной направленности ООП СПО:  </vt:lpstr>
      <vt:lpstr>Содержание ОД направлено на достижение всех личностных, метапредметных и предметных результатов обучения, регламентированных ФГОС СОО.  </vt:lpstr>
      <vt:lpstr>Выделение профессионально-ориентированного содержания</vt:lpstr>
      <vt:lpstr> I Этап  Соотнесение ФГОС СОО и ФГОС СПО и синхронизация результатов   </vt:lpstr>
      <vt:lpstr> II Этап  Интеграция предметного содержания (общеобразовательные дисциплины – дисциплины, ПМ   </vt:lpstr>
      <vt:lpstr> III этап  Механизмы реализации направлений совершенствования системы преподавания общеобразовательных дисциплин   </vt:lpstr>
      <vt:lpstr>Основные подходы в преподавании ОД в соответствии со ФГОС СОО и ФГОС СПО: </vt:lpstr>
      <vt:lpstr>Индивидуальный проект как форма организации образовательной деятельности по реализации основной образовательной программы среднего профессионального образования с учетом профессиональной направленности </vt:lpstr>
      <vt:lpstr>Использование следующих цифровых инструментов</vt:lpstr>
      <vt:lpstr>Формы организации занятий:</vt:lpstr>
      <vt:lpstr>СПАСИБО ЗА ВНИМАНИЕ 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профессиональное образовательное учреждение Ростовской области «Новочеркасский колледж промышленных технологий и управление»</dc:title>
  <dc:creator>Методист</dc:creator>
  <cp:lastModifiedBy>Методист</cp:lastModifiedBy>
  <cp:revision>14</cp:revision>
  <dcterms:created xsi:type="dcterms:W3CDTF">2022-09-27T07:40:34Z</dcterms:created>
  <dcterms:modified xsi:type="dcterms:W3CDTF">2022-09-27T10:17:25Z</dcterms:modified>
</cp:coreProperties>
</file>