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sldIdLst>
    <p:sldId id="256" r:id="rId2"/>
    <p:sldId id="257" r:id="rId3"/>
    <p:sldId id="258" r:id="rId4"/>
    <p:sldId id="266" r:id="rId5"/>
    <p:sldId id="271" r:id="rId6"/>
    <p:sldId id="267" r:id="rId7"/>
    <p:sldId id="272" r:id="rId8"/>
    <p:sldId id="260" r:id="rId9"/>
    <p:sldId id="261" r:id="rId10"/>
    <p:sldId id="262" r:id="rId11"/>
    <p:sldId id="273" r:id="rId12"/>
    <p:sldId id="265" r:id="rId13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61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0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1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2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3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4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5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6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7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8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9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0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1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2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3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4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5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6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7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8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9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0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1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2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3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5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6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7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8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9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0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1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2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3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4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5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7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8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9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0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1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2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3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4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5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6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7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8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9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60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075" y="541020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84E3F-A31E-4AD4-A395-98D5DD83DA89}" type="datetimeFigureOut">
              <a:rPr lang="en-US"/>
              <a:pPr>
                <a:defRPr/>
              </a:pPr>
              <a:t>10/2/2022</a:t>
            </a:fld>
            <a:endParaRPr lang="en-US"/>
          </a:p>
        </p:txBody>
      </p:sp>
      <p:sp>
        <p:nvSpPr>
          <p:cNvPr id="6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5" y="5410200"/>
            <a:ext cx="51244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475" y="5410200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fld id="{4F8C7856-EB5E-4D40-BFAC-D37EE7927E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>
              <a:buNone/>
              <a:defRPr lang="en-US"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32AAA-A490-4BF2-B3AE-1EDE8B44D84B}" type="datetimeFigureOut">
              <a:rPr lang="en-US"/>
              <a:pPr>
                <a:defRPr/>
              </a:pPr>
              <a:t>10/2/2022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CBF09D-E84B-47DA-AAE1-E42DD2E57D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5BF2D-9413-4594-9AE0-EF2509B931DD}" type="datetimeFigureOut">
              <a:rPr lang="en-US"/>
              <a:pPr>
                <a:defRPr/>
              </a:pPr>
              <a:t>10/2/2022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5C9F1E-765B-44F0-A086-775000E0F0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03288" y="731838"/>
            <a:ext cx="609600" cy="585787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37825" y="2765425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20F94-9D96-43D3-BDCA-0958E5E16F3B}" type="datetimeFigureOut">
              <a:rPr lang="en-US"/>
              <a:pPr>
                <a:defRPr/>
              </a:pPr>
              <a:t>10/2/2022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582D28B6-DC60-4A0B-9AB9-2CFDCAF3EA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28500-AD3E-4BA2-851C-D432E8C21764}" type="datetimeFigureOut">
              <a:rPr lang="en-US"/>
              <a:pPr>
                <a:defRPr/>
              </a:pPr>
              <a:t>10/2/2022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CDFD7E-1AD2-4087-8B3D-AC99655702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ECCE5-44EF-4FEC-AF2C-40A10D2B429F}" type="datetimeFigureOut">
              <a:rPr lang="en-US"/>
              <a:pPr>
                <a:defRPr/>
              </a:pPr>
              <a:t>10/2/2022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fld id="{26CE901A-1B33-4FF8-9774-8C9F816D6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>
              <a:buNone/>
              <a:defRPr lang="en-US" sz="2000" dirty="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>
              <a:buNone/>
              <a:defRPr lang="en-US" sz="2000" dirty="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>
              <a:buNone/>
              <a:defRPr lang="en-US" sz="2000" dirty="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4BD7C-8C3D-43BC-9AC4-6374A8BEA3CC}" type="datetimeFigureOut">
              <a:rPr lang="en-US"/>
              <a:pPr>
                <a:defRPr/>
              </a:pPr>
              <a:t>10/2/2022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fld id="{E0E02E17-73B6-4B55-9CF4-C26FF5A1A5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3F779-6F00-4E6B-9814-03100CF8BFD8}" type="datetimeFigureOut">
              <a:rPr lang="en-US"/>
              <a:pPr>
                <a:defRPr/>
              </a:pPr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E066E6-95E7-466C-897A-B3737912CD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80307-5148-439A-AE36-31D8E107E690}" type="datetimeFigureOut">
              <a:rPr lang="en-US"/>
              <a:pPr>
                <a:defRPr/>
              </a:pPr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89E685-A296-47B6-80E8-CCCB636AE9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9DE4A-D4DB-42F1-BE33-45042F0A6FD2}" type="datetimeFigureOut">
              <a:rPr lang="en-US"/>
              <a:pPr>
                <a:defRPr/>
              </a:pPr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5DCA92-3B78-4F8E-A3A5-BB5A88FB21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719FE-FCDF-4AE1-BBE1-50F3B5529860}" type="datetimeFigureOut">
              <a:rPr lang="en-US"/>
              <a:pPr>
                <a:defRPr/>
              </a:pPr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35AD9E-21CE-46B4-AC8F-AFF72C2A2D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347F8-1053-4ECB-B580-968E3ABCA411}" type="datetimeFigureOut">
              <a:rPr lang="en-US"/>
              <a:pPr>
                <a:defRPr/>
              </a:pPr>
              <a:t>10/2/2022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4018B3-0881-409D-8144-48D0E0192A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6F0E1-CA6B-49D2-908A-06D6BE504481}" type="datetimeFigureOut">
              <a:rPr lang="en-US"/>
              <a:pPr>
                <a:defRPr/>
              </a:pPr>
              <a:t>10/2/2022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61A13-B89F-4911-8243-F9AB195CE9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E0140-E210-41A4-B211-35156979CB4F}" type="datetimeFigureOut">
              <a:rPr lang="en-US"/>
              <a:pPr>
                <a:defRPr/>
              </a:pPr>
              <a:t>10/2/2022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9D3D7-3338-40BF-996A-AC2BA1A26E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C2C5D-A9F4-4C70-8782-2D417913FE14}" type="datetimeFigureOut">
              <a:rPr lang="en-US"/>
              <a:pPr>
                <a:defRPr/>
              </a:pPr>
              <a:t>10/2/2022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EACA5-4252-4619-8F68-6C05A7F657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EF642-8CC2-479C-8D3C-1DF3E72BC827}" type="datetimeFigureOut">
              <a:rPr lang="en-US"/>
              <a:pPr>
                <a:defRPr/>
              </a:pPr>
              <a:t>10/2/2022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E91FE7-0F4C-4F65-80C8-655650346D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728F2-7AF6-4F96-AE66-3A53F95B1528}" type="datetimeFigureOut">
              <a:rPr lang="en-US"/>
              <a:pPr>
                <a:defRPr/>
              </a:pPr>
              <a:t>10/2/2022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915805-A151-44B9-BFAC-828452179F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7" name="Group 7"/>
          <p:cNvGrpSpPr>
            <a:grpSpLocks/>
          </p:cNvGrpSpPr>
          <p:nvPr/>
        </p:nvGrpSpPr>
        <p:grpSpPr bwMode="auto">
          <a:xfrm>
            <a:off x="-14288" y="0"/>
            <a:ext cx="12053888" cy="6858000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/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9125"/>
            <a:ext cx="9906000" cy="147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1413" y="2249488"/>
            <a:ext cx="9906000" cy="354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488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96ACD3-C730-4C90-A2BC-FB9B8973D92E}" type="datetimeFigureOut">
              <a:rPr lang="en-US"/>
              <a:pPr>
                <a:defRPr/>
              </a:pPr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3" y="5883275"/>
            <a:ext cx="62388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50" cap="all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5888" y="5883275"/>
            <a:ext cx="771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FFFFFF"/>
                </a:solidFill>
              </a:defRPr>
            </a:lvl1pPr>
          </a:lstStyle>
          <a:p>
            <a:fld id="{DDE0E902-8ED7-436D-BE7A-92386942E31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44" r:id="rId12"/>
    <p:sldLayoutId id="2147483738" r:id="rId13"/>
    <p:sldLayoutId id="2147483739" r:id="rId14"/>
    <p:sldLayoutId id="2147483740" r:id="rId15"/>
    <p:sldLayoutId id="2147483741" r:id="rId16"/>
    <p:sldLayoutId id="2147483742" r:id="rId17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9pPr>
    </p:titleStyle>
    <p:bodyStyle>
      <a:lvl1pPr marL="228600" indent="-228600" algn="l" rtl="0" eaLnBrk="0" fontAlgn="base" hangingPunct="0">
        <a:lnSpc>
          <a:spcPct val="120000"/>
        </a:lnSpc>
        <a:spcBef>
          <a:spcPts val="1000"/>
        </a:spcBef>
        <a:spcAft>
          <a:spcPct val="0"/>
        </a:spcAft>
        <a:buSzPct val="12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SzPct val="12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SzPct val="125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SzPct val="125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SzPct val="125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41500" y="0"/>
            <a:ext cx="9631363" cy="59309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ПРОФЕССИОНАЛЬНОЕ ОБРАЗОВАТЕЛЬНОЕ УЧРЕЖДЕНИЕ РОСТОВСКОЙ ОБЛАСТИ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«НОВОЧЕРКССКИЙ КОЛЛЕДЖ ПРОМЫШЛЕННЫХ ТЕХНОЛОГИЙ И УПРАВЛЕНИЯ»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2700" b="1" dirty="0">
                <a:solidFill>
                  <a:srgbClr val="FF0000"/>
                </a:solidFill>
              </a:rPr>
              <a:t>совершенствование системы преподавания дисциплин предметных областей «Физическая культура, экология и основы безопасности жизнедеятельности» с учетом профессиональной направленности</a:t>
            </a:r>
            <a:r>
              <a:rPr lang="ru-RU" sz="2700" b="1" dirty="0">
                <a:solidFill>
                  <a:schemeClr val="bg2">
                    <a:lumMod val="75000"/>
                  </a:schemeClr>
                </a:solidFill>
              </a:rPr>
              <a:t>.</a:t>
            </a:r>
            <a:br>
              <a:rPr lang="ru-RU" sz="2700" dirty="0">
                <a:solidFill>
                  <a:schemeClr val="bg2">
                    <a:lumMod val="75000"/>
                  </a:schemeClr>
                </a:solidFill>
              </a:rPr>
            </a:br>
            <a:br>
              <a:rPr lang="ru-RU" sz="31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br>
              <a:rPr lang="ru-RU" sz="14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br>
              <a:rPr lang="ru-RU" sz="14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br>
              <a:rPr lang="ru-RU" sz="14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br>
              <a:rPr lang="ru-RU" sz="14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br>
              <a:rPr lang="ru-RU" sz="14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br>
              <a:rPr lang="ru-RU" sz="14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endParaRPr lang="ru-RU" sz="1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3063" y="5930900"/>
            <a:ext cx="8559800" cy="5873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200" b="1" dirty="0">
                <a:solidFill>
                  <a:schemeClr val="tx1"/>
                </a:solidFill>
              </a:rPr>
              <a:t>Методист</a:t>
            </a:r>
            <a:r>
              <a:rPr lang="ru-RU" sz="1600" b="1" dirty="0">
                <a:solidFill>
                  <a:schemeClr val="tx1"/>
                </a:solidFill>
              </a:rPr>
              <a:t>  </a:t>
            </a:r>
            <a:r>
              <a:rPr lang="ru-RU" sz="1600" b="1" dirty="0" err="1">
                <a:solidFill>
                  <a:schemeClr val="tx1"/>
                </a:solidFill>
              </a:rPr>
              <a:t>НКПТ</a:t>
            </a:r>
            <a:r>
              <a:rPr lang="ru-RU" sz="1200" b="1" dirty="0" err="1">
                <a:solidFill>
                  <a:schemeClr val="tx1"/>
                </a:solidFill>
              </a:rPr>
              <a:t>и</a:t>
            </a:r>
            <a:r>
              <a:rPr lang="ru-RU" sz="1600" b="1" dirty="0" err="1">
                <a:solidFill>
                  <a:schemeClr val="tx1"/>
                </a:solidFill>
              </a:rPr>
              <a:t>У</a:t>
            </a:r>
            <a:r>
              <a:rPr lang="ru-RU" sz="1600" b="1" dirty="0">
                <a:solidFill>
                  <a:schemeClr val="tx1"/>
                </a:solidFill>
              </a:rPr>
              <a:t>  Кривошеев Е.В.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250731" y="2070538"/>
            <a:ext cx="1013197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III этапе определяются механизмы реализации направлений совершенствования системы преподавания общеобразовательных дисциплин.</a:t>
            </a:r>
            <a:endParaRPr kumimoji="0" lang="ru-RU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1072054" y="1450427"/>
            <a:ext cx="1006483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данном этапе предполагается работа по реализация междисциплинарных связей и включение профессионально-ориентированного содержания в образовательный процесс по общеобразовательным дисциплинам.</a:t>
            </a:r>
            <a:endParaRPr kumimoji="0" lang="ru-RU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174625"/>
            <a:ext cx="9906000" cy="11318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ru-RU" sz="1800" dirty="0"/>
            </a:br>
            <a:endParaRPr lang="ru-RU" sz="18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6088" y="1077913"/>
            <a:ext cx="11310937" cy="5399087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4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4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4400" dirty="0">
                <a:solidFill>
                  <a:srgbClr val="FF0000"/>
                </a:solidFill>
                <a:latin typeface="Arial Black" panose="020B0A04020102020204" pitchFamily="34" charset="0"/>
              </a:rPr>
              <a:t>Спасибо за внимание!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rot="10800000" flipV="1">
            <a:off x="811323" y="952555"/>
            <a:ext cx="10580687" cy="4911725"/>
          </a:xfrm>
        </p:spPr>
        <p:txBody>
          <a:bodyPr rtlCol="0"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Важным этапом процесса внедрения современных методических продуктов  и практик преподавания  общеобразовательных дисциплин, учитывающих профессиональную направленность помимо разработки учебного плана является разработка и последующее внедрение рабочих программ по 8 обязательным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общепрофессиональным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дисциплинам («Русский язык», «Литература», «Иностранный язык», «Математика», «История» (или «Россия в мире»), «Физическая культура», «Основы безопасности жизнедеятельности», «Астрономия»).</a:t>
            </a:r>
            <a:endParaRPr lang="ru-RU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695" y="618687"/>
            <a:ext cx="9583738" cy="8159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3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Составной частью по реализации внедрения рабочих программ является</a:t>
            </a:r>
          </a:p>
        </p:txBody>
      </p:sp>
      <p:sp>
        <p:nvSpPr>
          <p:cNvPr id="6147" name="Объект 2"/>
          <p:cNvSpPr>
            <a:spLocks noGrp="1"/>
          </p:cNvSpPr>
          <p:nvPr>
            <p:ph idx="1"/>
          </p:nvPr>
        </p:nvSpPr>
        <p:spPr>
          <a:xfrm>
            <a:off x="1141413" y="1397877"/>
            <a:ext cx="9906000" cy="397291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ru-RU" altLang="ru-RU" b="1" dirty="0">
              <a:solidFill>
                <a:schemeClr val="bg1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Методика преподавания общеобразовательных дисциплин, реализуемых на базе основного общего образования с учетом профессиональной направленности программ среднего профессионального образования.</a:t>
            </a:r>
            <a:endParaRPr lang="ru-RU" alt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Объект 2"/>
          <p:cNvSpPr>
            <a:spLocks noGrp="1"/>
          </p:cNvSpPr>
          <p:nvPr>
            <p:ph idx="1"/>
          </p:nvPr>
        </p:nvSpPr>
        <p:spPr>
          <a:xfrm>
            <a:off x="796925" y="966788"/>
            <a:ext cx="10907713" cy="5380037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ru-RU" sz="1800" b="1">
                <a:solidFill>
                  <a:schemeClr val="bg1"/>
                </a:solidFill>
              </a:rPr>
              <a:t>Таблица синхронизации ОК с ЛР, МР и ПРб по специальности 36.02.01 «Ветеринария»</a:t>
            </a:r>
          </a:p>
          <a:p>
            <a:pPr marL="0" indent="0" algn="ctr">
              <a:buFont typeface="Arial" charset="0"/>
              <a:buNone/>
            </a:pPr>
            <a:endParaRPr lang="ru-RU">
              <a:solidFill>
                <a:schemeClr val="bg1"/>
              </a:solidFill>
            </a:endParaRPr>
          </a:p>
          <a:p>
            <a:pPr marL="0" indent="0" algn="just">
              <a:buFont typeface="Arial" charset="0"/>
              <a:buNone/>
            </a:pPr>
            <a:endParaRPr lang="ru-RU" altLang="ru-RU" b="1">
              <a:solidFill>
                <a:schemeClr val="bg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ru-RU" altLang="ru-RU" b="1">
              <a:solidFill>
                <a:schemeClr val="bg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ru-RU" altLang="ru-RU" b="1">
              <a:solidFill>
                <a:schemeClr val="bg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032000" y="3416299"/>
          <a:ext cx="8128000" cy="25400"/>
        </p:xfrm>
        <a:graphic>
          <a:graphicData uri="http://schemas.openxmlformats.org/drawingml/2006/table">
            <a:tbl>
              <a:tblPr/>
              <a:tblGrid>
                <a:gridCol w="812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" dirty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2856600" tIns="2399544" rIns="2940711" bIns="22805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534510" y="1555530"/>
            <a:ext cx="955390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I этапе проводится</a:t>
            </a: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отбор и соотнесение образовательных результатов, определенных во ФГОС СОО и ФГОС СПО, и их синхронизация с учетом профильной направленности профессии или специальности.</a:t>
            </a:r>
            <a:endParaRPr kumimoji="0" lang="ru-RU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93379" y="1839310"/>
          <a:ext cx="10720551" cy="4221468"/>
        </p:xfrm>
        <a:graphic>
          <a:graphicData uri="http://schemas.openxmlformats.org/drawingml/2006/table">
            <a:tbl>
              <a:tblPr/>
              <a:tblGrid>
                <a:gridCol w="3616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19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19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41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Наименование ОК, ПК согласно ФГОС СПО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Наименование личностных результатов согласно </a:t>
                      </a:r>
                    </a:p>
                    <a:p>
                      <a:pPr marL="7200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ФГОС СОО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Наименование </a:t>
                      </a:r>
                      <a:r>
                        <a:rPr lang="ru-RU" sz="1800" b="1" dirty="0" err="1">
                          <a:latin typeface="Times New Roman"/>
                          <a:ea typeface="Arial Unicode MS"/>
                          <a:cs typeface="Times New Roman"/>
                        </a:rPr>
                        <a:t>метапредметных</a:t>
                      </a: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 результатов согласно </a:t>
                      </a:r>
                    </a:p>
                    <a:p>
                      <a:pPr marL="7200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ФГОС СОО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8143">
                <a:tc>
                  <a:txBody>
                    <a:bodyPr/>
                    <a:lstStyle/>
                    <a:p>
                      <a:pPr marL="7200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ОК 08. Использовать средства физической культуры для сохранения и укрепления здоровья в процессе профессиональной деятельности и поддержания необходимого уровня физической подготовленности. </a:t>
                      </a:r>
                    </a:p>
                    <a:p>
                      <a:pPr marL="72000" algn="just"/>
                      <a:endParaRPr lang="ru-RU" sz="1800" dirty="0"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ЛР 11. Принятие и реализация ценности здорового и безопасного образа жизни, потребности в физическом самосовершенствовании, занятиях спортивно-оздоровительной деятельностью, неприятие вредных привычек: курения, употребления алкоголя, наркотиков. </a:t>
                      </a:r>
                    </a:p>
                    <a:p>
                      <a:pPr marL="72000" algn="just"/>
                      <a:endParaRPr lang="ru-RU" sz="1800" dirty="0"/>
                    </a:p>
                  </a:txBody>
                  <a:tcPr marL="30469" marR="30469" marT="15234" marB="1523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7200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МР 01. Умение самостоятельно определять цели деятельности и составлять планы деятельности; самостоятельно осуществлять, контролировать и корректировать деятельность; использовать все возможные ресурсы для достижения поставленных целей и реализации планов деятельности; выбирать успешные стратегии в различных ситуациях. </a:t>
                      </a:r>
                    </a:p>
                    <a:p>
                      <a:pPr marL="72000" algn="just"/>
                      <a:endParaRPr lang="ru-RU" sz="1800" dirty="0"/>
                    </a:p>
                  </a:txBody>
                  <a:tcPr marL="30469" marR="30469" marT="15234" marB="15234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1240220" y="367863"/>
            <a:ext cx="1017401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 синхронизации личностных и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метапредметных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результатов с ОК в рамках ОД «Физическая культура»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903890" y="1907097"/>
          <a:ext cx="10678510" cy="3107184"/>
        </p:xfrm>
        <a:graphic>
          <a:graphicData uri="http://schemas.openxmlformats.org/drawingml/2006/table">
            <a:tbl>
              <a:tblPr/>
              <a:tblGrid>
                <a:gridCol w="5286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16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3037">
                <a:tc>
                  <a:txBody>
                    <a:bodyPr/>
                    <a:lstStyle/>
                    <a:p>
                      <a:pPr marL="72000" indent="-1143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Наименование ОК согласно ФГОС СПО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11430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Наименование предметных результатов (базовый уровень) согласно ФГОС СОО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6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ОК 07. Содействовать сохранению окружающей среды, ресурсосбережению, эффективно действовать в чрезвычайных ситуациях.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ОК 11. Быть готовым брать на себя нравственные обязательства по отношению к природе, обществу, человеку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ПРб.01.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Сформированность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представлений о культуре безопасности жизнедеятельности, в том числе о культуре экологической безопасности как о жизненно важной социально-нравственной позиции личности, а также как о средстве, повышающем защищённость личности, общества и государства от внешних и внутренних угроз, включая отрицательное влияние человеческого фактора </a:t>
                      </a:r>
                    </a:p>
                    <a:p>
                      <a:endParaRPr lang="ru-RU" sz="1800" dirty="0"/>
                    </a:p>
                  </a:txBody>
                  <a:tcPr marL="89664" marR="89664" marT="44832" marB="448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040524" y="462455"/>
            <a:ext cx="9606455" cy="8309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 синхронизации предметных результатов с ОК по ОД «ОБЖ»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88883" y="1650123"/>
          <a:ext cx="11403724" cy="3920359"/>
        </p:xfrm>
        <a:graphic>
          <a:graphicData uri="http://schemas.openxmlformats.org/drawingml/2006/table">
            <a:tbl>
              <a:tblPr/>
              <a:tblGrid>
                <a:gridCol w="9701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2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0171">
                <a:tc gridSpan="2">
                  <a:txBody>
                    <a:bodyPr/>
                    <a:lstStyle/>
                    <a:p>
                      <a:pPr marL="7200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23.02.07 Техническое обслуживание и ремонт двигателей, систем и агрегатов автомобилей. Технологический профиль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0188">
                <a:tc>
                  <a:txBody>
                    <a:bodyPr/>
                    <a:lstStyle/>
                    <a:p>
                      <a:pPr marL="720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ПК 5.1. Планировать деятельность подразделения по техническому обслуживанию и ремонту систем, узлов и двигателей автомобиля.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720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ПК 5.2. Организовывать материально-техническое обеспечение процесса по техническому обслуживанию и ремонту автотранспортных средств.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720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ПК 5.3. Осуществлять организацию и контроль деятельности персонала подразделения по техническому обслуживанию и ремонту автотранспортных средств.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ПРб.01, ПРб.02, ПРб.05, ПРб.06, ПРб.09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1022471" y="357351"/>
            <a:ext cx="10338099" cy="8309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 синхронизации предметных результатов ОД с ПК с учетом профиля обучения для ОД «ОБЖ»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914400" y="1608082"/>
            <a:ext cx="1035269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 этап предполагает описание интеграции и преемственности предметного содержания общеобразовательных дисциплин, учебных дисциплин, дисциплин профессиональных модулей (МДК).</a:t>
            </a:r>
            <a:endParaRPr kumimoji="0" lang="ru-RU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809298" y="998482"/>
            <a:ext cx="1084667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данном этапе следует обратить внимание, что есть дисциплины, имеющие прямое продолжение (ОБЖ – БЖД, и т.д.), дисциплины, имеющие прямое продолжение, но недоступные для интеграции (физическая культура) и дисциплины содержательно связанные с дисциплинами и модулями образовательной программы СПО (как правило, это профильные дисциплины) – все эти особенности могут быть учтены в проекте рабочей программы.</a:t>
            </a:r>
            <a:endParaRPr kumimoji="0" lang="ru-RU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484</TotalTime>
  <Words>668</Words>
  <Application>Microsoft Office PowerPoint</Application>
  <PresentationFormat>Широкоэкранный</PresentationFormat>
  <Paragraphs>41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Arial Black</vt:lpstr>
      <vt:lpstr>Arial Unicode MS</vt:lpstr>
      <vt:lpstr>Calibri</vt:lpstr>
      <vt:lpstr>Times New Roman</vt:lpstr>
      <vt:lpstr>Tw Cen MT</vt:lpstr>
      <vt:lpstr>Контур</vt:lpstr>
      <vt:lpstr>ГОСУДАРСТВЕННОЕ БЮДЖЕТНОЕ ПРОФЕССИОНАЛЬНОЕ ОБРАЗОВАТЕЛЬНОЕ УЧРЕЖДЕНИЕ РОСТОВСКОЙ ОБЛАСТИ «НОВОЧЕРКССКИЙ КОЛЛЕДЖ ПРОМЫШЛЕННЫХ ТЕХНОЛОГИЙ И УПРАВЛЕНИЯ»    совершенствование системы преподавания дисциплин предметных областей «Физическая культура, экология и основы безопасности жизнедеятельности» с учетом профессиональной направленности.        </vt:lpstr>
      <vt:lpstr>Презентация PowerPoint</vt:lpstr>
      <vt:lpstr> Составной частью по реализации внедрения рабочих программ является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Преподаватель</dc:creator>
  <cp:lastModifiedBy>Надежда Шевченко</cp:lastModifiedBy>
  <cp:revision>36</cp:revision>
  <dcterms:created xsi:type="dcterms:W3CDTF">2021-04-20T07:51:45Z</dcterms:created>
  <dcterms:modified xsi:type="dcterms:W3CDTF">2022-10-02T17:18:24Z</dcterms:modified>
</cp:coreProperties>
</file>