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6" d="100"/>
          <a:sy n="86" d="100"/>
        </p:scale>
        <p:origin x="-696" y="-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0"/>
            <a:ext cx="7766936" cy="1158240"/>
          </a:xfrm>
        </p:spPr>
        <p:txBody>
          <a:bodyPr/>
          <a:lstStyle/>
          <a:p>
            <a:pPr algn="ctr"/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ПРОФЕССИОНАЛЬНОЕ ОБРАЗОВАТЕЛЬНОЕ УЧРЕЖДЕНИЕ РОСТОВСКОЙ ОБЛАСТИ</a:t>
            </a:r>
            <a:b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«НОВОЧЕРКССКИЙ КОЛЛЕДЖ ПРОМЫШЛЕННЫХ ТЕХНОЛОГИЙ И УПРАВЛЕНИЯ»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5691" y="2159727"/>
            <a:ext cx="8368312" cy="2988006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рабочей программы </a:t>
            </a: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общеобразовательной дисциплины </a:t>
            </a:r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«Иностранный язык (английский)»(</a:t>
            </a: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базовый </a:t>
            </a:r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уровень), реализуемой на </a:t>
            </a: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базе основного общего образования с учетом профессиональной направленности.</a:t>
            </a:r>
            <a:br>
              <a:rPr lang="ru-RU" sz="28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 английского языка: Демиденко Н.И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700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-73454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 smtClean="0"/>
              <a:t>ФОНДЫ </a:t>
            </a:r>
            <a:r>
              <a:rPr lang="ru-RU" sz="1800" b="1" dirty="0"/>
              <a:t>ОЦЕНОЧНЫХ СРЕДСТВ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(ПРОМЕЖУТОЧНАЯ АТТЕСТАЦИЯ) </a:t>
            </a:r>
            <a:br>
              <a:rPr lang="ru-RU" sz="1800" dirty="0"/>
            </a:br>
            <a:r>
              <a:rPr lang="ru-RU" sz="1800" dirty="0"/>
              <a:t>для профессиональных образовательных организаций</a:t>
            </a:r>
            <a:br>
              <a:rPr lang="ru-RU" sz="1800" dirty="0"/>
            </a:br>
            <a:r>
              <a:rPr lang="ru-RU" sz="1800" dirty="0"/>
              <a:t> </a:t>
            </a:r>
            <a:br>
              <a:rPr lang="ru-RU" sz="1800" dirty="0"/>
            </a:br>
            <a:r>
              <a:rPr lang="ru-RU" sz="1800" b="1" dirty="0"/>
              <a:t>К РАБОЧЕЙ ПРОГРАММЕ ОБЩЕОБРАЗОВАТЕЛЬНОЙ ДИСЦИПЛИНЫ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/>
              <a:t>«Иностранный язык (английский)» (базовый уровень</a:t>
            </a:r>
            <a:r>
              <a:rPr lang="ru-RU" sz="1800" b="1" dirty="0" smtClean="0"/>
              <a:t>)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Специальность 36.02.01 </a:t>
            </a:r>
            <a:r>
              <a:rPr lang="ru-RU" sz="1800" dirty="0" smtClean="0"/>
              <a:t>Ветеринария</a:t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424997"/>
            <a:ext cx="8596668" cy="3880773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Фонды оценочных средств (далее – ФОС) представлены в виде междисциплинарных заданий и направлены на контроль качества и управление процессом приобретения обучающимися необходимых знаний, умений, навыков и процессом формирования компетенций, определенных основной образовательной программой среднего профессионального образования по каждой дисциплине посредством текущего контроля успеваемости, промежуточной аттестацией. ФОС разрабатываются с опорой на синхронизированные образовательные результаты и с учетом профессиональной направленности образовательной программы. Подробное оформление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ФОСов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так же прописано в примерной программе.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В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ФОСы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выносятся определенные темы, которые предназначены для контроля. К каждой теме прописываются варианты междисциплинарных заданий (колонка № 3) и результаты освоения дисциплины (колонка 2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)</a:t>
            </a:r>
            <a:endParaRPr lang="ru-RU" sz="14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53210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252927"/>
              </p:ext>
            </p:extLst>
          </p:nvPr>
        </p:nvGraphicFramePr>
        <p:xfrm>
          <a:off x="437706" y="319462"/>
          <a:ext cx="3854629" cy="3928125"/>
        </p:xfrm>
        <a:graphic>
          <a:graphicData uri="http://schemas.openxmlformats.org/drawingml/2006/table">
            <a:tbl>
              <a:tblPr firstRow="1" firstCol="1" bandRow="1"/>
              <a:tblGrid>
                <a:gridCol w="1148707"/>
                <a:gridCol w="1183916"/>
                <a:gridCol w="1522006"/>
              </a:tblGrid>
              <a:tr h="347693">
                <a:tc>
                  <a:txBody>
                    <a:bodyPr/>
                    <a:lstStyle/>
                    <a:p>
                      <a:pPr marR="301625" algn="ctr"/>
                      <a:r>
                        <a:rPr lang="ru-RU" sz="7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№ раздела, темы</a:t>
                      </a:r>
                      <a:endParaRPr lang="ru-RU" sz="7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43212" marR="43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Коды образовательных результатов</a:t>
                      </a:r>
                      <a:endParaRPr lang="ru-RU" sz="700">
                        <a:effectLst/>
                        <a:latin typeface="Calibri"/>
                        <a:ea typeface="Calibri"/>
                      </a:endParaRPr>
                    </a:p>
                    <a:p>
                      <a:pPr algn="ctr"/>
                      <a:r>
                        <a:rPr lang="ru-RU" sz="7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(ЛР, МР, ПР, ОК, ПК)</a:t>
                      </a:r>
                      <a:endParaRPr lang="ru-RU" sz="700">
                        <a:effectLst/>
                        <a:latin typeface="Calibri"/>
                        <a:ea typeface="Calibri"/>
                      </a:endParaRPr>
                    </a:p>
                  </a:txBody>
                  <a:tcPr marL="43212" marR="43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Варианты междисциплинарных заданий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12" marR="432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7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Calibri"/>
                        </a:rPr>
                        <a:t>Раздел 1. 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Тема № 1.1.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Роль английского языка в мире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ru-RU" sz="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ОК 02 ОК 03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ЛР 01 ЛР 02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МР 02МР 04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ПРб2 ПРб3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ПРб4 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1.Напишите эссе на тему «Английский язык в будущей профессии»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2. Грамматические тесты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98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Раздел № 2.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Иностранный язык для общих целей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Тема № 2.1.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Описание жилища и учебного заведения</a:t>
                      </a: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ОК 01, ОК 02,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ОК 04, ОК 05,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Times New Roman"/>
                          <a:ea typeface="Times New Roman"/>
                        </a:rPr>
                        <a:t>OK</a:t>
                      </a: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 06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ЛР 01, ЛР 05,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ЛР 06, ЛР 13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МР 02, МР 04,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МР 07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ПРб.01, ПРб.03, ПРб.04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1. Описание кабинета иностранного языка.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2. Составление презентации «Мой колледж»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3.</a:t>
                      </a: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Грамматические тесты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68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Тема № 2.2.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Рабочий день и свободное время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ОК 03, ОК 04,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ОК 05, ОК 07,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ОК 08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ЛР 05, ЛР 06,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ЛР 09, ЛР 13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МР 01, МР 03,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МР 04, МР 06, МР 07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ПРб.03, ПРб.04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1.Составление распорядка дня ветеринарного фельдшера.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2.</a:t>
                      </a:r>
                      <a:r>
                        <a:rPr lang="ru-RU" sz="800" dirty="0">
                          <a:effectLst/>
                          <a:latin typeface="Times New Roman"/>
                          <a:ea typeface="Calibri"/>
                        </a:rPr>
                        <a:t> Составьте идеальное расписание занятий по специальности.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3. </a:t>
                      </a: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Грамматические тесты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398077"/>
              </p:ext>
            </p:extLst>
          </p:nvPr>
        </p:nvGraphicFramePr>
        <p:xfrm>
          <a:off x="5288578" y="1543658"/>
          <a:ext cx="4068078" cy="3881437"/>
        </p:xfrm>
        <a:graphic>
          <a:graphicData uri="http://schemas.openxmlformats.org/drawingml/2006/table">
            <a:tbl>
              <a:tblPr firstRow="1" firstCol="1" bandRow="1"/>
              <a:tblGrid>
                <a:gridCol w="1212316"/>
                <a:gridCol w="1249475"/>
                <a:gridCol w="1606287"/>
              </a:tblGrid>
              <a:tr h="2102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Раздел 3.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Тема 3.1.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Среднепрофессиональное образование: вчера, сегодня, завтра.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r>
                        <a:rPr lang="ru-RU" sz="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</a:endParaRPr>
                    </a:p>
                  </a:txBody>
                  <a:tcPr marL="45604" marR="4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ОК 01 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МР 02  МР 03 МР04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ПРб 1 ПРб2 ПРб3 ПРб4 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ru-RU" sz="700">
                          <a:effectLst/>
                          <a:latin typeface="Calibri"/>
                          <a:ea typeface="Calibri"/>
                        </a:rPr>
                        <a:t>            </a:t>
                      </a:r>
                      <a:r>
                        <a:rPr lang="ru-RU" sz="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ПК 1.1 - 6.5</a:t>
                      </a:r>
                      <a:endParaRPr lang="ru-RU" sz="700">
                        <a:effectLst/>
                        <a:latin typeface="Calibri"/>
                        <a:ea typeface="Calibri"/>
                      </a:endParaRPr>
                    </a:p>
                    <a:p>
                      <a:r>
                        <a:rPr lang="ru-RU" sz="700">
                          <a:effectLst/>
                          <a:latin typeface="Calibri"/>
                          <a:ea typeface="Calibri"/>
                        </a:rPr>
                        <a:t>      ПК 1.1 – 2.3.</a:t>
                      </a:r>
                    </a:p>
                  </a:txBody>
                  <a:tcPr marL="45604" marR="4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540385" algn="l"/>
                        </a:tabLs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1. Используя профессиональную терминологию, опишите траекторию вашего профессионального развития;</a:t>
                      </a:r>
                      <a:endParaRPr lang="ru-RU" sz="700">
                        <a:effectLst/>
                        <a:latin typeface="Calibri"/>
                        <a:ea typeface="Calibri"/>
                      </a:endParaRPr>
                    </a:p>
                    <a:p>
                      <a:pPr>
                        <a:tabLst>
                          <a:tab pos="540385" algn="l"/>
                        </a:tabLs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2. Создайте постер «О</a:t>
                      </a:r>
                      <a:r>
                        <a:rPr lang="ru-RU" sz="700">
                          <a:effectLst/>
                          <a:latin typeface="Calibri"/>
                          <a:ea typeface="Calibri"/>
                        </a:rPr>
                        <a:t>течественный и зарубежный опыт проведения профессиональных конкурсов Вордскилз»;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3.Создайте портфолио «Я иду к профессиональному успеху»;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4. Подготовьте эссе или самопрезентацию «Мой взгляд на мою будущую профессию»;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5. Составьте  профессиональный глоссарий на основе пройденных текстов.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6. </a:t>
                      </a: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Грамматические тесты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604" marR="4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61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Тема 3.3.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Ветеринарно-санитарные зоогигиенические мероприятия.</a:t>
                      </a:r>
                    </a:p>
                  </a:txBody>
                  <a:tcPr marL="45604" marR="4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ОК 01 ОК 09 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ЛР 06 ЛР 13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ПРб 1 ПРб2 ПРб3 ПРб4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ru-RU" sz="700">
                          <a:effectLst/>
                          <a:latin typeface="Calibri"/>
                          <a:ea typeface="Calibri"/>
                        </a:rPr>
                        <a:t>           ПК 1.1 – 2.3.</a:t>
                      </a:r>
                    </a:p>
                  </a:txBody>
                  <a:tcPr marL="45604" marR="4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540385" algn="l"/>
                        </a:tabLs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1.Проведите анализ о</a:t>
                      </a:r>
                      <a:r>
                        <a:rPr lang="ru-RU" sz="700">
                          <a:effectLst/>
                          <a:latin typeface="Calibri"/>
                          <a:ea typeface="Calibri"/>
                        </a:rPr>
                        <a:t>течественного и зарубежного опыта  профилактики заболеваний животных различной этиологии. </a:t>
                      </a:r>
                    </a:p>
                    <a:p>
                      <a:pPr>
                        <a:tabLst>
                          <a:tab pos="540385" algn="l"/>
                        </a:tabLst>
                      </a:pPr>
                      <a:r>
                        <a:rPr lang="ru-RU" sz="700">
                          <a:effectLst/>
                          <a:latin typeface="Calibri"/>
                          <a:ea typeface="Calibri"/>
                        </a:rPr>
                        <a:t>2.</a:t>
                      </a:r>
                      <a:r>
                        <a:rPr lang="ru-RU" sz="7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 Грамматические тесты</a:t>
                      </a:r>
                      <a:endParaRPr lang="ru-RU" sz="700">
                        <a:effectLst/>
                        <a:latin typeface="Calibri"/>
                        <a:ea typeface="Calibri"/>
                      </a:endParaRPr>
                    </a:p>
                  </a:txBody>
                  <a:tcPr marL="45604" marR="4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32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Тема 3.4.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Научно-технический прогресс в области Ветеринарии.</a:t>
                      </a:r>
                    </a:p>
                  </a:txBody>
                  <a:tcPr marL="45604" marR="4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ОК 02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ЛР 06 ЛР 13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ПРб 1 ПРб2 ПРб3 ПРб4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/>
                          <a:ea typeface="Times New Roman"/>
                        </a:rPr>
                        <a:t>             ПК 1.1 – 2.3.</a:t>
                      </a:r>
                    </a:p>
                  </a:txBody>
                  <a:tcPr marL="45604" marR="4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540385" algn="l"/>
                        </a:tabLs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1. Подготовьте тезисы-доказательства о необходимости проведения профилактических, диагностических и лечебных мероприятий;</a:t>
                      </a:r>
                      <a:endParaRPr lang="ru-RU" sz="700" dirty="0">
                        <a:effectLst/>
                        <a:latin typeface="Calibri"/>
                        <a:ea typeface="Calibri"/>
                      </a:endParaRPr>
                    </a:p>
                    <a:p>
                      <a:pPr>
                        <a:tabLst>
                          <a:tab pos="540385" algn="l"/>
                        </a:tabLs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2.</a:t>
                      </a:r>
                      <a:r>
                        <a:rPr lang="ru-RU" sz="700" dirty="0">
                          <a:effectLst/>
                          <a:latin typeface="Calibri"/>
                          <a:ea typeface="Calibri"/>
                        </a:rPr>
                        <a:t>Расскажите коллеге каковы современные методики профилактики болезней животных;</a:t>
                      </a:r>
                    </a:p>
                    <a:p>
                      <a:pPr>
                        <a:tabLst>
                          <a:tab pos="540385" algn="l"/>
                        </a:tabLst>
                      </a:pPr>
                      <a:r>
                        <a:rPr lang="ru-RU" sz="700" dirty="0">
                          <a:effectLst/>
                          <a:latin typeface="Calibri"/>
                          <a:ea typeface="Calibri"/>
                        </a:rPr>
                        <a:t>3.</a:t>
                      </a:r>
                      <a:r>
                        <a:rPr lang="ru-RU" sz="7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 Грамматические тесты</a:t>
                      </a:r>
                      <a:endParaRPr lang="ru-RU" sz="7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45604" marR="4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511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2418" y="2526535"/>
            <a:ext cx="8973441" cy="1320800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/>
              <a:t>Спасибо за внимание! </a:t>
            </a:r>
            <a:r>
              <a:rPr lang="ru-RU" sz="5400" dirty="0" smtClean="0">
                <a:sym typeface="Wingdings" pitchFamily="2" charset="2"/>
              </a:rPr>
              <a:t>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444294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Нормативные документы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410789"/>
            <a:ext cx="9206895" cy="4981302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Рабочая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по дисциплине ОУД.03 Иностранный язык (английский) разработана на основе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ребований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среднего общего образования (ФГОС СОО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 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ребований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среднего профессионального образования (ФГОС СПО) для специальности 36.02.01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Ветеринария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Методических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рекомендаций по реализации среднего общего образования в пределах освоения образовательной программы среднего профессионального образования на базе основного общего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образования;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Примерной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рабочей программы общеобразовательной учебной дисциплины «Иностранный язык» (базовый уровень), естественно-научного профиля обучения для профессиональных образовательных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организаций;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Методики преподавания общеобразовательной дисциплины «Иностранный язык» с учетом профессиональной направленности программ СПО.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290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Используемые сокращения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58537"/>
            <a:ext cx="8596668" cy="502484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СПО – среднее профессиональное образование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СОО – среднее общее образование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ФГОС СПО – федеральный государственный образовательный стандарт среднего профессионального образования 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ФГОС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СОО - федеральный государственный образовательный стандарт среднего общего образования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buClr>
                <a:srgbClr val="90C226"/>
              </a:buClr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ОК – общая компетенция </a:t>
            </a:r>
          </a:p>
          <a:p>
            <a:pPr lvl="0">
              <a:lnSpc>
                <a:spcPct val="150000"/>
              </a:lnSpc>
              <a:buClr>
                <a:srgbClr val="90C226"/>
              </a:buClr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ПК – профессиональная компетенция 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ПР – предметные результаты 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МР –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метапредметные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результаты 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ЛР – личностные результаты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473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Общая характеристика рабочей программы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228600" lvl="0" indent="-228600" algn="just" defTabSz="914400" eaLnBrk="0" fontAlgn="base" hangingPunct="0">
              <a:lnSpc>
                <a:spcPct val="120000"/>
              </a:lnSpc>
              <a:spcAft>
                <a:spcPct val="0"/>
              </a:spcAft>
              <a:buClrTx/>
              <a:buSzPct val="125000"/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 ФГОС СПО по специальности 36.02.01 Ветеринария были выбраны – общие компетенции (ОК) и профессиональные компетенции (ПК); </a:t>
            </a:r>
          </a:p>
          <a:p>
            <a:pPr marL="0" lvl="0" indent="0" algn="just" defTabSz="914400" eaLnBrk="0" fontAlgn="base" hangingPunct="0">
              <a:lnSpc>
                <a:spcPct val="120000"/>
              </a:lnSpc>
              <a:spcAft>
                <a:spcPct val="0"/>
              </a:spcAft>
              <a:buClrTx/>
              <a:buSzPct val="125000"/>
              <a:buNone/>
              <a:defRPr/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 1 - 7, ОК 9 - 10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ПК1.1, ПК2.1, ПК 2.2</a:t>
            </a:r>
          </a:p>
          <a:p>
            <a:pPr marL="228600" lvl="0" indent="-228600" algn="just" defTabSz="914400" eaLnBrk="0" fontAlgn="base" hangingPunct="0">
              <a:lnSpc>
                <a:spcPct val="120000"/>
              </a:lnSpc>
              <a:spcAft>
                <a:spcPct val="0"/>
              </a:spcAft>
              <a:buClrTx/>
              <a:buSzPct val="125000"/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ФГОС СОО в рамках программы учебной дисциплины взяты личностные (ЛР),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(МР) и предметные (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ПРб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результаты.</a:t>
            </a:r>
          </a:p>
          <a:p>
            <a:pPr marL="0" lvl="0" indent="0" defTabSz="914400" fontAlgn="base">
              <a:lnSpc>
                <a:spcPct val="120000"/>
              </a:lnSpc>
              <a:spcAft>
                <a:spcPct val="0"/>
              </a:spcAft>
              <a:buClrTx/>
              <a:buSzPct val="125000"/>
              <a:buNone/>
              <a:defRPr/>
            </a:pPr>
            <a:r>
              <a:rPr lang="ru-RU" alt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ЛР </a:t>
            </a:r>
            <a:r>
              <a:rPr lang="ru-RU" alt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 </a:t>
            </a:r>
            <a:r>
              <a:rPr lang="ru-RU" alt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ЛР </a:t>
            </a:r>
            <a:r>
              <a:rPr lang="ru-RU" alt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 </a:t>
            </a:r>
            <a:r>
              <a:rPr lang="ru-RU" alt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ЛР </a:t>
            </a:r>
            <a:r>
              <a:rPr lang="ru-RU" alt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 </a:t>
            </a:r>
            <a:r>
              <a:rPr lang="ru-RU" alt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ЛР </a:t>
            </a:r>
            <a:r>
              <a:rPr lang="ru-RU" alt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5 - 15</a:t>
            </a:r>
            <a:endParaRPr lang="ru-RU" alt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914400" fontAlgn="base">
              <a:lnSpc>
                <a:spcPct val="120000"/>
              </a:lnSpc>
              <a:spcAft>
                <a:spcPct val="0"/>
              </a:spcAft>
              <a:buClrTx/>
              <a:buSzPct val="125000"/>
              <a:buNone/>
              <a:defRPr/>
            </a:pPr>
            <a:r>
              <a:rPr lang="ru-RU" alt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МР </a:t>
            </a:r>
            <a:r>
              <a:rPr lang="ru-RU" alt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- 9</a:t>
            </a:r>
            <a:endParaRPr lang="ru-RU" alt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914400" fontAlgn="base">
              <a:lnSpc>
                <a:spcPct val="120000"/>
              </a:lnSpc>
              <a:spcAft>
                <a:spcPct val="0"/>
              </a:spcAft>
              <a:buClrTx/>
              <a:buSzPct val="125000"/>
              <a:buNone/>
              <a:defRPr/>
            </a:pPr>
            <a:r>
              <a:rPr lang="ru-RU" alt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ПРб</a:t>
            </a:r>
            <a:r>
              <a:rPr lang="ru-RU" alt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- 4</a:t>
            </a:r>
            <a:endParaRPr lang="ru-RU" alt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59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259" y="150381"/>
            <a:ext cx="5174674" cy="6416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477989" y="1943102"/>
            <a:ext cx="519545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accent1"/>
                </a:solidFill>
                <a:latin typeface="Times New Roman"/>
                <a:ea typeface="Calibri"/>
              </a:rPr>
              <a:t>Синхронизация</a:t>
            </a:r>
            <a:r>
              <a:rPr lang="ru-RU" sz="2400" b="1" dirty="0">
                <a:latin typeface="Times New Roman"/>
                <a:ea typeface="Calibri"/>
              </a:rPr>
              <a:t> </a:t>
            </a:r>
            <a:r>
              <a:rPr lang="ru-RU" sz="2400" b="1" dirty="0">
                <a:solidFill>
                  <a:schemeClr val="accent1"/>
                </a:solidFill>
                <a:latin typeface="Times New Roman"/>
                <a:ea typeface="Calibri"/>
              </a:rPr>
              <a:t>образовательных результатов ФГОС СОО и ФГОС СПО</a:t>
            </a:r>
            <a:endParaRPr lang="ru-RU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75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145375"/>
              </p:ext>
            </p:extLst>
          </p:nvPr>
        </p:nvGraphicFramePr>
        <p:xfrm>
          <a:off x="199389" y="2001696"/>
          <a:ext cx="10390639" cy="34847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34990"/>
                <a:gridCol w="6155649"/>
              </a:tblGrid>
              <a:tr h="7421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Наименование ПК согласно ФГОС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07" marR="636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Наименование предметных результатов (базовый уровень) согласно ФГОС СОО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07" marR="63607" marT="0" marB="0"/>
                </a:tc>
              </a:tr>
              <a:tr h="1000212">
                <a:tc>
                  <a:txBody>
                    <a:bodyPr/>
                    <a:lstStyle/>
                    <a:p>
                      <a:pPr algn="just"/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ПК 1.2 Проведение ветеринарно-санитарных мероприятий для предупреждения возникновения болезней животных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3607" marR="63607" marT="0" marB="0"/>
                </a:tc>
                <a:tc rowSpan="3">
                  <a:txBody>
                    <a:bodyPr/>
                    <a:lstStyle/>
                    <a:p>
                      <a:pPr marL="117475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ПРб.01.</a:t>
                      </a:r>
                    </a:p>
                    <a:p>
                      <a:pPr marL="117475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ПРб.02</a:t>
                      </a:r>
                      <a:r>
                        <a:rPr lang="ru-RU" sz="1100" dirty="0" smtClean="0">
                          <a:effectLst/>
                        </a:rPr>
                        <a:t>.</a:t>
                      </a:r>
                      <a:endParaRPr lang="ru-RU" sz="1100" dirty="0">
                        <a:effectLst/>
                      </a:endParaRPr>
                    </a:p>
                    <a:p>
                      <a:pPr marL="117475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ПРб.03.</a:t>
                      </a:r>
                    </a:p>
                    <a:p>
                      <a:pPr marL="117475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ПРб.04.</a:t>
                      </a:r>
                    </a:p>
                    <a:p>
                      <a:pPr marL="114935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ПРб.05.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07" marR="63607" marT="0" marB="0"/>
                </a:tc>
              </a:tr>
              <a:tr h="1000212">
                <a:tc>
                  <a:txBody>
                    <a:bodyPr/>
                    <a:lstStyle/>
                    <a:p>
                      <a:pPr algn="just"/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ПК 2.1 Предупреждение заболеваний животных, проведение санитарно-просветительской деятельности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3607" marR="63607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21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ПК 2.2 Выполнение лечебно-диагностических ветеринарных манипуляций.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607" marR="63607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8691" y="962981"/>
            <a:ext cx="970323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Таблица № 2 синхронизации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ПРб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дисциплины ОУД.03 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Иностранный язык (английский) с ПК по специальности 36.02.01 Ветеринария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978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31614"/>
            <a:ext cx="8596668" cy="959431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2000" b="1" dirty="0">
                <a:latin typeface="Arial" pitchFamily="34" charset="0"/>
                <a:ea typeface="Calibri" pitchFamily="34" charset="0"/>
                <a:cs typeface="Arial" pitchFamily="34" charset="0"/>
              </a:rPr>
              <a:t>Таблица № 3 преемственности образовательных результатов с учетом профессиональной направленности основной образовательной программы среднего профессионального образования</a:t>
            </a:r>
            <a:r>
              <a:rPr lang="ru-RU" sz="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4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565888"/>
              </p:ext>
            </p:extLst>
          </p:nvPr>
        </p:nvGraphicFramePr>
        <p:xfrm>
          <a:off x="236551" y="1194956"/>
          <a:ext cx="10434910" cy="53305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21366"/>
                <a:gridCol w="4162819"/>
                <a:gridCol w="4650725"/>
              </a:tblGrid>
              <a:tr h="385576"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solidFill>
                            <a:schemeClr val="tx1"/>
                          </a:solidFill>
                          <a:effectLst/>
                        </a:rPr>
                        <a:t>Образовательные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67945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solidFill>
                            <a:schemeClr val="tx1"/>
                          </a:solidFill>
                          <a:effectLst/>
                        </a:rPr>
                        <a:t>результаты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</a:rPr>
                        <a:t>ОП.01. Анатомия и физиология животных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 algn="just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chemeClr val="tx1"/>
                          </a:solidFill>
                          <a:effectLst/>
                        </a:rPr>
                        <a:t>МДК.02.01. Методики диагностики и лечения заболеваний сельскохозяйственных животных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944960">
                <a:tc>
                  <a:txBody>
                    <a:bodyPr/>
                    <a:lstStyle/>
                    <a:p>
                      <a:pPr marL="67945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chemeClr val="tx1"/>
                          </a:solidFill>
                          <a:effectLst/>
                        </a:rPr>
                        <a:t>ПРб.01,</a:t>
                      </a:r>
                      <a:r>
                        <a:rPr lang="en-US" sz="1050" spc="-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50">
                          <a:solidFill>
                            <a:schemeClr val="tx1"/>
                          </a:solidFill>
                          <a:effectLst/>
                        </a:rPr>
                        <a:t>ОК</a:t>
                      </a:r>
                      <a:r>
                        <a:rPr lang="en-US" sz="1050" spc="-1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5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118110" algn="just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</a:rPr>
                        <a:t>знать: - основные положения и терминологию цитологии,  гистологии, эмбриологии, морфологии, анатомии и физиологии животных; - строение органов и систем органов животных: опорно-двигательной, кровеносной, пищеварительной, дыхательной, покровной, выделительной, половой, эндокринной, нервной, включая центральную нервную систему (далее - ЦНС) с анализаторами; - их видовые особенности; - характеристики процессов жизнедеятельности; - физиологические функции органов и систем органов животных; - физиологические константы сельскохозяйственных животных; - особенности процессов жизнедеятельности различных видов сельскохозяйственных животных; - понятия метаболизма, гомеостаза, физиологической адаптации животных; - регулирующие функции нервной и эндокринной систем; - функции иммунной системы; - характеристики процессов размножения различных видов сельскохозяйственных животных; - характеристики высшей нервной деятельности (поведения) различных видов сельскохозяйственных животных;</a:t>
                      </a:r>
                    </a:p>
                    <a:p>
                      <a:pPr marL="67945" marR="118110" algn="just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</a:rPr>
                        <a:t>уметь: - определять топографическое расположение и строение органов и частей тела животных; - определять анатомические и возрастные особенности животных; - определять и фиксировать физиологические характеристики животных;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 algn="just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</a:rPr>
                        <a:t>иметь практический опыт:</a:t>
                      </a:r>
                    </a:p>
                    <a:p>
                      <a:pPr marL="69850" marR="116205" algn="just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</a:rPr>
                        <a:t> - проведения диагностического исследования, диспансеризации, профилактических мероприятий; </a:t>
                      </a:r>
                    </a:p>
                    <a:p>
                      <a:pPr marL="69850" marR="116205" algn="just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</a:rPr>
                        <a:t>- выполнения лечебно-диагностических мероприятий в различных условиях; </a:t>
                      </a:r>
                    </a:p>
                    <a:p>
                      <a:pPr marL="69850" marR="116205" algn="just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</a:rPr>
                        <a:t>- ведения ветеринарной документации; </a:t>
                      </a:r>
                    </a:p>
                    <a:p>
                      <a:pPr marL="69850" marR="116205" algn="just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</a:rPr>
                        <a:t>уметь:</a:t>
                      </a:r>
                    </a:p>
                    <a:p>
                      <a:pPr marL="69850" marR="116205" algn="just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</a:rPr>
                        <a:t> - фиксировать животных разных видов; </a:t>
                      </a:r>
                    </a:p>
                    <a:p>
                      <a:pPr marL="69850" marR="116205" algn="just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</a:rPr>
                        <a:t>- определять клиническое состояние животных;</a:t>
                      </a:r>
                    </a:p>
                    <a:p>
                      <a:pPr marL="69850" marR="116205" algn="just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</a:rPr>
                        <a:t> - устанавливать функциональные и морфологические изменения в органах и системах органов сельскохозяйственных животных; </a:t>
                      </a:r>
                    </a:p>
                    <a:p>
                      <a:pPr marL="69850" marR="116205" algn="just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</a:rPr>
                        <a:t>- оказывать первую помощь сельскохозяйственным животным;</a:t>
                      </a:r>
                    </a:p>
                    <a:p>
                      <a:pPr marL="69850" marR="116205" algn="just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</a:rPr>
                        <a:t> - вводить животным лекарственные средства основными способами;</a:t>
                      </a:r>
                    </a:p>
                    <a:p>
                      <a:pPr marL="69850" marR="116205" algn="just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</a:rPr>
                        <a:t> - стерилизовать ветеринарные инструменты для обследования и различных видов лечения животных; - обрабатывать операционное поле, проводить местное обезболивание, накладывать швы и повязки; - кастрировать сельскохозяйственных животных; - оказывать сельскохозяйственным животным акушерскую помощь; - ухаживать за новорожденными животными; знать: - систему ветеринарных лечебно-диагностических мероприятий в различных условиях; современные методы клинической и лабораторной диагностики болезней животных; - правила диспансеризации животных; - приемы клинической диагностики внутренних болезней животных; - правила и порядок хранения и складирования ветеринарных препаратов, положения и инструкции по их учету; - технологию приготовления лекарственных форм; - основные методы терапевтической техники для животных.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697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3955"/>
          </a:xfrm>
        </p:spPr>
        <p:txBody>
          <a:bodyPr>
            <a:noAutofit/>
          </a:bodyPr>
          <a:lstStyle/>
          <a:p>
            <a:r>
              <a:rPr lang="ru-RU" sz="2000" b="1" dirty="0"/>
              <a:t>2. СТРУКТУРА И СОДЕРЖАНИЕ УЧЕБНОЙ ДИСЦИПЛИНЫ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>
                <a:solidFill>
                  <a:schemeClr val="tx1"/>
                </a:solidFill>
              </a:rPr>
              <a:t>2.1. Объем учебной дисциплины и виды учебной </a:t>
            </a:r>
            <a:r>
              <a:rPr lang="ru-RU" sz="2000" b="1" dirty="0" smtClean="0">
                <a:solidFill>
                  <a:schemeClr val="tx1"/>
                </a:solidFill>
              </a:rPr>
              <a:t>работы</a:t>
            </a:r>
            <a:endParaRPr lang="ru-RU" sz="2000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6068412"/>
              </p:ext>
            </p:extLst>
          </p:nvPr>
        </p:nvGraphicFramePr>
        <p:xfrm>
          <a:off x="719427" y="1444519"/>
          <a:ext cx="8596312" cy="459259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777332"/>
                <a:gridCol w="1818980"/>
              </a:tblGrid>
              <a:tr h="427909">
                <a:tc>
                  <a:txBody>
                    <a:bodyPr/>
                    <a:lstStyle/>
                    <a:p>
                      <a:pPr indent="1041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Вид учебной работы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Объем в часах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7909">
                <a:tc>
                  <a:txBody>
                    <a:bodyPr/>
                    <a:lstStyle/>
                    <a:p>
                      <a:pPr indent="1041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Объем образовательной программы учебной дисциплины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117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3423">
                <a:tc>
                  <a:txBody>
                    <a:bodyPr/>
                    <a:lstStyle/>
                    <a:p>
                      <a:pPr indent="1041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в т. ч.: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3423">
                <a:tc>
                  <a:txBody>
                    <a:bodyPr/>
                    <a:lstStyle/>
                    <a:p>
                      <a:pPr indent="1041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1. Основное содержание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81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3423">
                <a:tc>
                  <a:txBody>
                    <a:bodyPr/>
                    <a:lstStyle/>
                    <a:p>
                      <a:pPr indent="1041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в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т. ч.: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7909">
                <a:tc>
                  <a:txBody>
                    <a:bodyPr/>
                    <a:lstStyle/>
                    <a:p>
                      <a:pPr indent="1041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теоретическое обучение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7909">
                <a:tc>
                  <a:txBody>
                    <a:bodyPr/>
                    <a:lstStyle/>
                    <a:p>
                      <a:pPr indent="1041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практические занятия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81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790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Профессионально ориентированное содержание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34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7909">
                <a:tc gridSpan="2">
                  <a:txBody>
                    <a:bodyPr/>
                    <a:lstStyle/>
                    <a:p>
                      <a:pPr indent="1041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в т. ч.: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7909">
                <a:tc>
                  <a:txBody>
                    <a:bodyPr/>
                    <a:lstStyle/>
                    <a:p>
                      <a:pPr indent="1041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теоретическое обучение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7909">
                <a:tc>
                  <a:txBody>
                    <a:bodyPr/>
                    <a:lstStyle/>
                    <a:p>
                      <a:pPr indent="1041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Практические занятия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34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89057">
                <a:tc>
                  <a:txBody>
                    <a:bodyPr/>
                    <a:lstStyle/>
                    <a:p>
                      <a:pPr indent="1041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Промежуточная аттестация (дифференцированный зачет)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3495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3266" y="201971"/>
            <a:ext cx="8596668" cy="762000"/>
          </a:xfrm>
        </p:spPr>
        <p:txBody>
          <a:bodyPr>
            <a:normAutofit fontScale="90000"/>
          </a:bodyPr>
          <a:lstStyle/>
          <a:p>
            <a:pPr lvl="1" algn="l" defTabSz="457200" rtl="0">
              <a:spcBef>
                <a:spcPct val="0"/>
              </a:spcBef>
            </a:pPr>
            <a:r>
              <a:rPr lang="ru-RU" b="1" dirty="0" smtClean="0">
                <a:solidFill>
                  <a:schemeClr val="accent1"/>
                </a:solidFill>
              </a:rPr>
              <a:t>2.2 </a:t>
            </a:r>
            <a:r>
              <a:rPr lang="ru-RU" b="1" dirty="0">
                <a:solidFill>
                  <a:schemeClr val="accent1"/>
                </a:solidFill>
              </a:rPr>
              <a:t>Тематический план и содержание учебной дисциплины ОУД.03 Иностранный язык (английский</a:t>
            </a:r>
            <a:r>
              <a:rPr lang="ru-RU" b="1" dirty="0" smtClean="0">
                <a:solidFill>
                  <a:schemeClr val="accent1"/>
                </a:solidFill>
              </a:rPr>
              <a:t>)</a:t>
            </a:r>
            <a:br>
              <a:rPr lang="ru-RU" b="1" dirty="0" smtClean="0">
                <a:solidFill>
                  <a:schemeClr val="accent1"/>
                </a:solidFill>
              </a:rPr>
            </a:br>
            <a:endParaRPr lang="ru-RU" b="1" dirty="0">
              <a:solidFill>
                <a:schemeClr val="accent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7660072"/>
              </p:ext>
            </p:extLst>
          </p:nvPr>
        </p:nvGraphicFramePr>
        <p:xfrm>
          <a:off x="301457" y="980501"/>
          <a:ext cx="11156084" cy="56350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9021"/>
                <a:gridCol w="2789021"/>
                <a:gridCol w="2789021"/>
                <a:gridCol w="2789021"/>
              </a:tblGrid>
              <a:tr h="98611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разделов и тем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Содержание учебного материала и формы организации деятельности обучающихся</a:t>
                      </a:r>
                      <a:endParaRPr lang="ru-RU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в часах</a:t>
                      </a:r>
                      <a:endParaRPr lang="ru-RU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Коды общих компетенций и личностных </a:t>
                      </a:r>
                      <a:r>
                        <a:rPr lang="ru-RU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метапредметных</a:t>
                      </a: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предметных результатов, формированию которых способствует элемент программы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57091">
                <a:tc gridSpan="4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1" dirty="0" smtClean="0">
                          <a:solidFill>
                            <a:schemeClr val="tx1"/>
                          </a:solidFill>
                        </a:rPr>
                        <a:t>Профессионально ориентированное содержание</a:t>
                      </a:r>
                      <a:endParaRPr lang="ru-RU" sz="1800" b="0" i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14864"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Раздел 3.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Иностранный язык для специальных целей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ЛР 01, 02, 04, 05, 06, 07, 08, 09, 11, 13, 15</a:t>
                      </a:r>
                    </a:p>
                    <a:p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МР 01, 02, 03, 04, 05, 06, 07, 08, 09</a:t>
                      </a:r>
                    </a:p>
                    <a:p>
                      <a:r>
                        <a:rPr lang="ru-RU" sz="11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ПРб</a:t>
                      </a: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01, </a:t>
                      </a:r>
                      <a:r>
                        <a:rPr lang="ru-RU" sz="11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ПРб</a:t>
                      </a: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02, </a:t>
                      </a:r>
                      <a:r>
                        <a:rPr lang="ru-RU" sz="11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ПРб</a:t>
                      </a: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03, </a:t>
                      </a:r>
                      <a:r>
                        <a:rPr lang="ru-RU" sz="11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ПРб</a:t>
                      </a: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04</a:t>
                      </a:r>
                      <a:endParaRPr lang="ru-RU" sz="11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ОК 01-10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52644">
                <a:tc>
                  <a:txBody>
                    <a:bodyPr/>
                    <a:lstStyle/>
                    <a:p>
                      <a:r>
                        <a:rPr lang="ru-RU" sz="11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 3.1 Обучение в колледже.</a:t>
                      </a: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1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СПО: вчера, сегодня, завтра.</a:t>
                      </a: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Содержание учебного материала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4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</a:tr>
              <a:tr h="1431487">
                <a:tc>
                  <a:txBody>
                    <a:bodyPr/>
                    <a:lstStyle/>
                    <a:p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Лексика: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профессионально ориентированная лексика;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лексика делового общения.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Грамматика: 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активный и страдательный залог  во временах группы </a:t>
                      </a:r>
                      <a:r>
                        <a:rPr lang="ru-RU" sz="11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Simple</a:t>
                      </a: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ЛР 04, ЛР 05, ЛР 07, ЛР 09, ЛР 13,</a:t>
                      </a: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МР 01, МР 02, МР 03, МР 04, МР 05, МР 06, МР 07, МР 08, МР 09</a:t>
                      </a:r>
                    </a:p>
                    <a:p>
                      <a:r>
                        <a:rPr lang="ru-RU" sz="11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ПРб</a:t>
                      </a:r>
                      <a:r>
                        <a:rPr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01, </a:t>
                      </a:r>
                      <a:r>
                        <a:rPr lang="ru-RU" sz="11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ПРб</a:t>
                      </a:r>
                      <a:r>
                        <a:rPr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02, </a:t>
                      </a:r>
                      <a:r>
                        <a:rPr lang="ru-RU" sz="11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ПРб</a:t>
                      </a:r>
                      <a:r>
                        <a:rPr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03, </a:t>
                      </a:r>
                      <a:r>
                        <a:rPr lang="ru-RU" sz="11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ПРб</a:t>
                      </a:r>
                      <a:r>
                        <a:rPr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04</a:t>
                      </a: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ОК 01-06, 09</a:t>
                      </a:r>
                      <a:endParaRPr lang="ru-RU" sz="1100" dirty="0"/>
                    </a:p>
                  </a:txBody>
                  <a:tcPr/>
                </a:tc>
              </a:tr>
              <a:tr h="274820">
                <a:tc>
                  <a:txBody>
                    <a:bodyPr/>
                    <a:lstStyle/>
                    <a:p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том числе </a:t>
                      </a:r>
                      <a:r>
                        <a:rPr lang="ru-RU" sz="11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практических 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занятий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4</a:t>
                      </a:r>
                      <a:endParaRPr lang="ru-RU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17993">
                <a:tc>
                  <a:txBody>
                    <a:bodyPr/>
                    <a:lstStyle/>
                    <a:p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 Современный колледж.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  Особенности подготовки по специальности «Ветеринария»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 Моя будущая профессия.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</a:t>
                      </a:r>
                    </a:p>
                    <a:p>
                      <a:r>
                        <a:rPr lang="ru-RU" sz="1100" dirty="0" smtClean="0"/>
                        <a:t>2</a:t>
                      </a:r>
                      <a:endParaRPr lang="ru-RU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577606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124</TotalTime>
  <Words>1495</Words>
  <Application>Microsoft Office PowerPoint</Application>
  <PresentationFormat>Произвольный</PresentationFormat>
  <Paragraphs>206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ГОСУДАРСТВЕННОЕ БЮДЖЕТНОЕ ПРОФЕССИОНАЛЬНОЕ ОБРАЗОВАТЕЛЬНОЕ УЧРЕЖДЕНИЕ РОСТОВСКОЙ ОБЛАСТИ «НОВОЧЕРКССКИЙ КОЛЛЕДЖ ПРОМЫШЛЕННЫХ ТЕХНОЛОГИЙ И УПРАВЛЕНИЯ» </vt:lpstr>
      <vt:lpstr>Нормативные документы</vt:lpstr>
      <vt:lpstr>Используемые сокращения</vt:lpstr>
      <vt:lpstr>Общая характеристика рабочей программы</vt:lpstr>
      <vt:lpstr>Презентация PowerPoint</vt:lpstr>
      <vt:lpstr>Презентация PowerPoint</vt:lpstr>
      <vt:lpstr>Таблица № 3 преемственности образовательных результатов с учетом профессиональной направленности основной образовательной программы среднего профессионального образования </vt:lpstr>
      <vt:lpstr>2. СТРУКТУРА И СОДЕРЖАНИЕ УЧЕБНОЙ ДИСЦИПЛИНЫ 2.1. Объем учебной дисциплины и виды учебной работы</vt:lpstr>
      <vt:lpstr>2.2 Тематический план и содержание учебной дисциплины ОУД.03 Иностранный язык (английский) </vt:lpstr>
      <vt:lpstr> ФОНДЫ ОЦЕНОЧНЫХ СРЕДСТВ  (ПРОМЕЖУТОЧНАЯ АТТЕСТАЦИЯ)  для профессиональных образовательных организаций   К РАБОЧЕЙ ПРОГРАММЕ ОБЩЕОБРАЗОВАТЕЛЬНОЙ ДИСЦИПЛИНЫ  «Иностранный язык (английский)» (базовый уровень) Специальность 36.02.01 Ветеринария  </vt:lpstr>
      <vt:lpstr>Презентация PowerPoint</vt:lpstr>
      <vt:lpstr>Спасибо за внимание! 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БЮДЖЕТНОЕ ПРОФЕССИОНАЛЬНОЕ ОБРАЗОВАТЕЛЬНОЕ УЧРЕЖДЕНИЕ РОСТОВСКОЙ ОБЛАСТИ «НОВОЧЕРКССКИЙ КОЛЛЕДЖ ПРОМЫШЛЕННЫХ ТЕХНОЛОГИЙ И УПРАВЛЕНИЯ»</dc:title>
  <dc:creator>Admin</dc:creator>
  <cp:lastModifiedBy>Пользователь</cp:lastModifiedBy>
  <cp:revision>17</cp:revision>
  <dcterms:created xsi:type="dcterms:W3CDTF">2022-09-26T14:13:06Z</dcterms:created>
  <dcterms:modified xsi:type="dcterms:W3CDTF">2022-09-28T09:11:20Z</dcterms:modified>
</cp:coreProperties>
</file>