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13"/>
  </p:notesMasterIdLst>
  <p:sldIdLst>
    <p:sldId id="272" r:id="rId2"/>
    <p:sldId id="273" r:id="rId3"/>
    <p:sldId id="274" r:id="rId4"/>
    <p:sldId id="275" r:id="rId5"/>
    <p:sldId id="260" r:id="rId6"/>
    <p:sldId id="261" r:id="rId7"/>
    <p:sldId id="262" r:id="rId8"/>
    <p:sldId id="276" r:id="rId9"/>
    <p:sldId id="277" r:id="rId10"/>
    <p:sldId id="278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96" autoAdjust="0"/>
  </p:normalViewPr>
  <p:slideViewPr>
    <p:cSldViewPr>
      <p:cViewPr varScale="1">
        <p:scale>
          <a:sx n="84" d="100"/>
          <a:sy n="84" d="100"/>
        </p:scale>
        <p:origin x="15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8AA26-424B-4504-BA2B-50C639C8CF33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589FF-630A-4720-8CEB-A3D21AF0B8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987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F9175C4-980B-4C1D-A087-8F46DE1CD60C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75C4-980B-4C1D-A087-8F46DE1CD60C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75C4-980B-4C1D-A087-8F46DE1CD60C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F9175C4-980B-4C1D-A087-8F46DE1CD60C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F9175C4-980B-4C1D-A087-8F46DE1CD60C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75C4-980B-4C1D-A087-8F46DE1CD60C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75C4-980B-4C1D-A087-8F46DE1CD60C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F9175C4-980B-4C1D-A087-8F46DE1CD60C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75C4-980B-4C1D-A087-8F46DE1CD60C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F9175C4-980B-4C1D-A087-8F46DE1CD60C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F9175C4-980B-4C1D-A087-8F46DE1CD60C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F9175C4-980B-4C1D-A087-8F46DE1CD60C}" type="datetimeFigureOut">
              <a:rPr lang="ru-RU" smtClean="0"/>
              <a:pPr/>
              <a:t>02.10.2022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1052736"/>
            <a:ext cx="6766753" cy="3626006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Методика преподавания общеобразовательной дисциплины </a:t>
            </a:r>
            <a:b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«Иностранный язык», </a:t>
            </a:r>
            <a:b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учетом профессиональной направленности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517232"/>
            <a:ext cx="6172200" cy="857690"/>
          </a:xfrm>
        </p:spPr>
        <p:txBody>
          <a:bodyPr/>
          <a:lstStyle/>
          <a:p>
            <a:pPr algn="ctr"/>
            <a:r>
              <a:rPr lang="ru-RU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65030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Раздел 5. Особенности организации учебных занятий при реализации общеобразовательной дисциплины с учетом профессиональной направленности основной образовательной программы СПО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3284984"/>
            <a:ext cx="5731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Приоритетные формы занятий: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3827211"/>
            <a:ext cx="72097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проблемные лекции, бинарные занятия, практические работы, экскурсии в учебных, учебно-производственных лабораториях, мастерских,  и пр.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584" y="5085184"/>
            <a:ext cx="28793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Методы обучения:</a:t>
            </a:r>
          </a:p>
          <a:p>
            <a:r>
              <a:rPr lang="ru-RU" dirty="0"/>
              <a:t>-активные</a:t>
            </a:r>
          </a:p>
          <a:p>
            <a:r>
              <a:rPr lang="ru-RU" dirty="0"/>
              <a:t>-</a:t>
            </a:r>
            <a:r>
              <a:rPr lang="ru-RU" dirty="0" err="1"/>
              <a:t>итнерактивные</a:t>
            </a:r>
            <a:r>
              <a:rPr lang="ru-RU" dirty="0"/>
              <a:t> </a:t>
            </a:r>
          </a:p>
        </p:txBody>
      </p:sp>
      <p:sp>
        <p:nvSpPr>
          <p:cNvPr id="9" name="Стрелка: вниз 5">
            <a:extLst>
              <a:ext uri="{FF2B5EF4-FFF2-40B4-BE49-F238E27FC236}">
                <a16:creationId xmlns:a16="http://schemas.microsoft.com/office/drawing/2014/main" id="{3422010A-FD66-F695-29A9-25A9189CB3E0}"/>
              </a:ext>
            </a:extLst>
          </p:cNvPr>
          <p:cNvSpPr/>
          <p:nvPr/>
        </p:nvSpPr>
        <p:spPr>
          <a:xfrm rot="16200000">
            <a:off x="4188569" y="5131694"/>
            <a:ext cx="643589" cy="12268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370508" y="5085184"/>
            <a:ext cx="280831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Приоритетная форма работы:</a:t>
            </a:r>
          </a:p>
          <a:p>
            <a:r>
              <a:rPr lang="ru-RU" dirty="0"/>
              <a:t>-групповая</a:t>
            </a:r>
          </a:p>
          <a:p>
            <a:r>
              <a:rPr lang="ru-RU" dirty="0"/>
              <a:t>-парная</a:t>
            </a:r>
          </a:p>
          <a:p>
            <a:r>
              <a:rPr lang="ru-RU" dirty="0"/>
              <a:t>-в звеньях</a:t>
            </a:r>
          </a:p>
        </p:txBody>
      </p:sp>
    </p:spTree>
    <p:extLst>
      <p:ext uri="{BB962C8B-B14F-4D97-AF65-F5344CB8AC3E}">
        <p14:creationId xmlns:p14="http://schemas.microsoft.com/office/powerpoint/2010/main" val="56146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500042"/>
            <a:ext cx="7243786" cy="3429024"/>
          </a:xfrm>
        </p:spPr>
        <p:txBody>
          <a:bodyPr>
            <a:normAutofit/>
          </a:bodyPr>
          <a:lstStyle/>
          <a:p>
            <a:pPr algn="ctr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Спасибо за внимание!!!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3422010A-FD66-F695-29A9-25A9189CB3E0}"/>
              </a:ext>
            </a:extLst>
          </p:cNvPr>
          <p:cNvSpPr/>
          <p:nvPr/>
        </p:nvSpPr>
        <p:spPr>
          <a:xfrm>
            <a:off x="4860032" y="2361151"/>
            <a:ext cx="864096" cy="12989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043608" y="260648"/>
            <a:ext cx="69847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Методика направлена на повышения качества освоения ООП СПО и  совершенствования системы преподавания общеобразовательных дисциплин с учетом профессиональной направленности ООП СПО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1560" y="3660052"/>
            <a:ext cx="803149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/>
              <a:t>Интенсивная подготовка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/>
              <a:t>Профессиональная направленность общеобразовательной подготовки.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/>
              <a:t>Практическая подготовка, включение прикладных модулей.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dirty="0"/>
              <a:t>Применение передовых технологий преподавания, в том числе технологий дистанционного и электронного обучения.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214277" y="2026655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Основные направления :</a:t>
            </a:r>
          </a:p>
        </p:txBody>
      </p:sp>
    </p:spTree>
    <p:extLst>
      <p:ext uri="{BB962C8B-B14F-4D97-AF65-F5344CB8AC3E}">
        <p14:creationId xmlns:p14="http://schemas.microsoft.com/office/powerpoint/2010/main" val="1138388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EF7B3BF-62E4-3B4A-FE26-565413D77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2352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br>
              <a:rPr lang="ru-RU" sz="1800" dirty="0">
                <a:solidFill>
                  <a:srgbClr val="000000"/>
                </a:solidFill>
                <a:latin typeface="Times New Roman"/>
              </a:rPr>
            </a:br>
            <a:r>
              <a:rPr lang="ru-RU" sz="2200" b="1" dirty="0">
                <a:solidFill>
                  <a:srgbClr val="C00000"/>
                </a:solidFill>
                <a:latin typeface="Times New Roman"/>
              </a:rPr>
              <a:t>СТРУКТУРА МЕТОДИКИ ПРЕПОДАВАНИЯ ОБЩЕОБРАЗОВАТЕЛЬНОЙ ДИСЦИПЛИНЫ </a:t>
            </a:r>
            <a:br>
              <a:rPr lang="ru-RU" sz="2200" b="1" dirty="0">
                <a:solidFill>
                  <a:srgbClr val="C00000"/>
                </a:solidFill>
                <a:latin typeface="Times New Roman"/>
              </a:rPr>
            </a:br>
            <a:r>
              <a:rPr lang="ru-RU" sz="2200" b="1" dirty="0">
                <a:solidFill>
                  <a:srgbClr val="C00000"/>
                </a:solidFill>
                <a:latin typeface="Times New Roman"/>
              </a:rPr>
              <a:t>«ИНОСТРАННЫЙ ЯЗЫК»</a:t>
            </a:r>
            <a:endParaRPr lang="ru-RU" sz="22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1CE839F-748B-E44B-C96F-43FB042991F6}"/>
              </a:ext>
            </a:extLst>
          </p:cNvPr>
          <p:cNvSpPr/>
          <p:nvPr/>
        </p:nvSpPr>
        <p:spPr>
          <a:xfrm>
            <a:off x="467544" y="1844824"/>
            <a:ext cx="8136904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100" b="0" i="0" u="none" strike="noStrike" baseline="0" dirty="0">
              <a:solidFill>
                <a:srgbClr val="000000"/>
              </a:solidFill>
              <a:latin typeface="Times New Roman"/>
            </a:endParaRPr>
          </a:p>
          <a:p>
            <a:r>
              <a:rPr lang="ru-RU" b="0" i="0" u="none" strike="noStrike" baseline="0" dirty="0">
                <a:latin typeface="Times New Roman"/>
              </a:rPr>
              <a:t>ВВЕДЕНИЕ</a:t>
            </a:r>
          </a:p>
          <a:p>
            <a:pPr algn="just"/>
            <a:r>
              <a:rPr lang="ru-RU" b="0" i="0" u="none" strike="noStrike" baseline="0" dirty="0">
                <a:latin typeface="Times New Roman"/>
              </a:rPr>
              <a:t>РАЗДЕЛ 1. Общая характеристика общеобразовательной дисциплины</a:t>
            </a:r>
          </a:p>
          <a:p>
            <a:pPr algn="just"/>
            <a:r>
              <a:rPr lang="ru-RU" b="0" i="0" u="none" strike="noStrike" baseline="0" dirty="0">
                <a:latin typeface="Times New Roman"/>
              </a:rPr>
              <a:t>РАЗДЕЛ 2. Цели, задачи и результаты освоения общеобразовательной дисциплины</a:t>
            </a:r>
          </a:p>
          <a:p>
            <a:pPr algn="just"/>
            <a:r>
              <a:rPr lang="ru-RU" b="0" i="0" u="none" strike="noStrike" baseline="0" dirty="0">
                <a:latin typeface="Times New Roman"/>
              </a:rPr>
              <a:t>РАЗДЕЛ 3. Механизмы отбора содержания общеобразовательной дисциплины с учетом профессиональной направленности</a:t>
            </a:r>
          </a:p>
          <a:p>
            <a:pPr algn="just"/>
            <a:r>
              <a:rPr lang="ru-RU" b="0" i="0" u="none" strike="noStrike" baseline="0" dirty="0">
                <a:latin typeface="Times New Roman"/>
              </a:rPr>
              <a:t>РАЗДЕЛ 4. Контроль и оценка результатов освоения общеобразовательной дисциплины с учетом профессиональной направленности основной образовательной программы среднего профессионального образования.</a:t>
            </a:r>
          </a:p>
          <a:p>
            <a:pPr algn="just"/>
            <a:r>
              <a:rPr lang="ru-RU" b="0" i="0" u="none" strike="noStrike" baseline="0" dirty="0">
                <a:latin typeface="Times New Roman"/>
              </a:rPr>
              <a:t>РАЗДЕЛ 5. Особенности организации учебных занятий при реализации общеобразовательной дисциплины с учетом профессиональной направленности основной образовательной программы среднего профессионального образования.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3392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2ADFA7A-8EC4-1437-E77D-5320607AE1EA}"/>
              </a:ext>
            </a:extLst>
          </p:cNvPr>
          <p:cNvSpPr txBox="1"/>
          <p:nvPr/>
        </p:nvSpPr>
        <p:spPr>
          <a:xfrm>
            <a:off x="827584" y="384048"/>
            <a:ext cx="7632848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Раздел 1. Общая характеристика общеобразовательной дисциплины </a:t>
            </a:r>
            <a:endParaRPr lang="ru-RU" sz="3200" dirty="0"/>
          </a:p>
          <a:p>
            <a:pPr algn="ctr"/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63888" y="2230707"/>
            <a:ext cx="1768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УРОВЕНЬ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43608" y="2860053"/>
            <a:ext cx="18421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accent3">
                    <a:lumMod val="75000"/>
                  </a:schemeClr>
                </a:solidFill>
              </a:rPr>
              <a:t>Базовый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96136" y="2860053"/>
            <a:ext cx="25571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Углубленный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616" y="3460801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 </a:t>
            </a: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</a:rPr>
              <a:t>70%</a:t>
            </a:r>
            <a:r>
              <a:rPr lang="ru-RU" sz="2400" b="1" dirty="0"/>
              <a:t>   </a:t>
            </a:r>
            <a:r>
              <a:rPr lang="ru-RU" sz="2400" dirty="0"/>
              <a:t>Общий язык (</a:t>
            </a:r>
            <a:r>
              <a:rPr lang="en-US" sz="2400" dirty="0"/>
              <a:t>General Language)</a:t>
            </a:r>
            <a:r>
              <a:rPr lang="ru-RU" sz="2400" dirty="0"/>
              <a:t>    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60%</a:t>
            </a:r>
            <a:r>
              <a:rPr lang="ru-RU" sz="2400" dirty="0"/>
              <a:t>   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35696" y="4288319"/>
            <a:ext cx="5616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Английский для специальных целей     </a:t>
            </a:r>
            <a:r>
              <a:rPr lang="en-US" sz="2400" dirty="0"/>
              <a:t>(English fir Specific </a:t>
            </a:r>
            <a:r>
              <a:rPr lang="en-US" sz="2400" dirty="0" err="1"/>
              <a:t>Purporses</a:t>
            </a:r>
            <a:r>
              <a:rPr lang="en-US" sz="2400" dirty="0"/>
              <a:t>)</a:t>
            </a:r>
            <a:r>
              <a:rPr lang="ru-RU" sz="2400" dirty="0"/>
              <a:t> </a:t>
            </a:r>
            <a:endParaRPr lang="ru-RU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43608" y="4288319"/>
            <a:ext cx="9701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accent3">
                    <a:lumMod val="75000"/>
                  </a:schemeClr>
                </a:solidFill>
              </a:rPr>
              <a:t> 30% </a:t>
            </a:r>
            <a:endParaRPr lang="ru-RU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450601" y="4288319"/>
            <a:ext cx="7938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0%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415172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9BC0D456-E5E0-B01F-386B-32A5C435E0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309" y="188640"/>
            <a:ext cx="74676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</a:rPr>
              <a:t>Раздел 2. Цели, задачи и результаты освоения общеобразовательной дисциплины </a:t>
            </a:r>
            <a:br>
              <a:rPr lang="ru-RU" sz="2800" b="1" dirty="0">
                <a:solidFill>
                  <a:schemeClr val="tx1"/>
                </a:solidFill>
              </a:rPr>
            </a:b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1700808"/>
            <a:ext cx="734481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Цели и задачи освоения   на базовом   и углубленном уровне формируются в соответствии  с требованиями ФГОС СОО, ориентацией на результаты ФГОС СПО</a:t>
            </a:r>
          </a:p>
          <a:p>
            <a:r>
              <a:rPr lang="ru-RU" b="1" dirty="0"/>
              <a:t> </a:t>
            </a:r>
            <a:r>
              <a:rPr lang="ru-RU" dirty="0"/>
              <a:t> </a:t>
            </a:r>
          </a:p>
          <a:p>
            <a:r>
              <a:rPr lang="ru-RU" dirty="0"/>
              <a:t> </a:t>
            </a:r>
            <a:r>
              <a:rPr lang="ru-RU" sz="2400" dirty="0"/>
              <a:t>Предметные, личностные и </a:t>
            </a:r>
            <a:r>
              <a:rPr lang="ru-RU" sz="2400" dirty="0" err="1"/>
              <a:t>метапредметные</a:t>
            </a:r>
            <a:r>
              <a:rPr lang="ru-RU" sz="2400" dirty="0"/>
              <a:t> результаты, регламентированные требованиями ФГОС СОО, реализуются в полном объеме при разработке ООП СПО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357298"/>
            <a:ext cx="264320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ФГОС   СОО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286380" y="1357298"/>
            <a:ext cx="234316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ФГОС  СПО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4857760"/>
            <a:ext cx="778674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Синхронизация образовательных результатов (ЛР/ПР/МР – ОК,ПК)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4143372" y="1857364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6200000" flipH="1">
            <a:off x="2428860" y="3000372"/>
            <a:ext cx="1714512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5072066" y="3071810"/>
            <a:ext cx="1785950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143372" y="1857364"/>
            <a:ext cx="100013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32353"/>
            <a:ext cx="7467600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solidFill>
                  <a:schemeClr val="tx1"/>
                </a:solidFill>
              </a:rPr>
              <a:t>Раздел 3. Механизмы отбора содержания общеобразовательной дисциплины с учетом профессиональной направленности</a:t>
            </a:r>
            <a:endParaRPr lang="ru-RU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2564904"/>
            <a:ext cx="7560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Используется междисциплинарный подход к отбору содержания общеобразовательной дисциплины с учетом профессиональной направленности основной образовательной СПО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2556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Механизмы достижения результатов освоения общеобразовательной дисциплины с учетом профессиональной направленности основной образовательной программы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2132856"/>
            <a:ext cx="5440913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u="sng" dirty="0"/>
              <a:t>Основные подходы в преподавании</a:t>
            </a:r>
          </a:p>
          <a:p>
            <a:endParaRPr lang="ru-RU" dirty="0"/>
          </a:p>
          <a:p>
            <a:pPr marL="342900" indent="-342900">
              <a:buAutoNum type="arabicPeriod"/>
            </a:pPr>
            <a:r>
              <a:rPr lang="ru-RU" sz="2000" dirty="0"/>
              <a:t>Системно-</a:t>
            </a:r>
            <a:r>
              <a:rPr lang="ru-RU" sz="2000" dirty="0" err="1"/>
              <a:t>деятельностный</a:t>
            </a:r>
            <a:r>
              <a:rPr lang="ru-RU" sz="2000" dirty="0"/>
              <a:t> подход</a:t>
            </a:r>
          </a:p>
          <a:p>
            <a:r>
              <a:rPr lang="ru-RU" dirty="0"/>
              <a:t>2. </a:t>
            </a:r>
            <a:r>
              <a:rPr lang="ru-RU" sz="2000" dirty="0" err="1"/>
              <a:t>Компетентностный</a:t>
            </a:r>
            <a:r>
              <a:rPr lang="ru-RU" sz="2000" dirty="0"/>
              <a:t> подход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1600" y="3645024"/>
            <a:ext cx="7200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Индивидуальный проект</a:t>
            </a:r>
          </a:p>
          <a:p>
            <a:r>
              <a:rPr lang="ru-RU" sz="2400" dirty="0" err="1"/>
              <a:t>практикоориентированный</a:t>
            </a:r>
            <a:r>
              <a:rPr lang="ru-RU" sz="2400" dirty="0"/>
              <a:t>, информационно-поисковый, творческий, игровой. </a:t>
            </a:r>
          </a:p>
          <a:p>
            <a:endParaRPr lang="ru-RU" dirty="0"/>
          </a:p>
          <a:p>
            <a:r>
              <a:rPr lang="ru-RU" b="1" dirty="0"/>
              <a:t> </a:t>
            </a:r>
            <a:r>
              <a:rPr lang="ru-RU" sz="2400" b="1" dirty="0"/>
              <a:t>Бинарные</a:t>
            </a:r>
            <a:r>
              <a:rPr lang="ru-RU" sz="2400" dirty="0"/>
              <a:t> занятия как одна из форм реализации междисциплинарных связей и интеграции дисциплин. </a:t>
            </a:r>
          </a:p>
        </p:txBody>
      </p:sp>
    </p:spTree>
    <p:extLst>
      <p:ext uri="{BB962C8B-B14F-4D97-AF65-F5344CB8AC3E}">
        <p14:creationId xmlns:p14="http://schemas.microsoft.com/office/powerpoint/2010/main" val="3017155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21825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Раздел 4. Контроль и оценка результатов освоения общеобразовательной дисциплины с учетом профессиональной направленности основной образовательной программы СПО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3140968"/>
            <a:ext cx="77048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Формы и методы текущего контроля</a:t>
            </a:r>
          </a:p>
          <a:p>
            <a:pPr marL="285750" indent="-285750">
              <a:buFontTx/>
              <a:buChar char="-"/>
            </a:pPr>
            <a:r>
              <a:rPr lang="ru-RU" dirty="0"/>
              <a:t>Деловая или ролевая игра для реализации профессионально-ориентированных задач</a:t>
            </a:r>
          </a:p>
          <a:p>
            <a:pPr marL="285750" indent="-285750">
              <a:buFontTx/>
              <a:buChar char="-"/>
            </a:pPr>
            <a:r>
              <a:rPr lang="ru-RU" dirty="0"/>
              <a:t> устный опрос</a:t>
            </a:r>
          </a:p>
          <a:p>
            <a:pPr marL="285750" indent="-285750">
              <a:buFontTx/>
              <a:buChar char="-"/>
            </a:pPr>
            <a:r>
              <a:rPr lang="ru-RU" dirty="0"/>
              <a:t>Лексический диктант</a:t>
            </a:r>
          </a:p>
          <a:p>
            <a:pPr marL="285750" indent="-285750">
              <a:buFontTx/>
              <a:buChar char="-"/>
            </a:pPr>
            <a:r>
              <a:rPr lang="ru-RU" dirty="0" err="1"/>
              <a:t>Разноуровневые</a:t>
            </a:r>
            <a:r>
              <a:rPr lang="ru-RU" dirty="0"/>
              <a:t> задания </a:t>
            </a:r>
          </a:p>
          <a:p>
            <a:pPr marL="285750" indent="-285750">
              <a:buFontTx/>
              <a:buChar char="-"/>
            </a:pPr>
            <a:r>
              <a:rPr lang="ru-RU" dirty="0"/>
              <a:t>Тесты, практические работа и т.д.</a:t>
            </a:r>
          </a:p>
        </p:txBody>
      </p:sp>
    </p:spTree>
    <p:extLst>
      <p:ext uri="{BB962C8B-B14F-4D97-AF65-F5344CB8AC3E}">
        <p14:creationId xmlns:p14="http://schemas.microsoft.com/office/powerpoint/2010/main" val="40154015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580</TotalTime>
  <Words>450</Words>
  <Application>Microsoft Office PowerPoint</Application>
  <PresentationFormat>Экран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Times New Roman</vt:lpstr>
      <vt:lpstr>Wingdings</vt:lpstr>
      <vt:lpstr>Wingdings 2</vt:lpstr>
      <vt:lpstr>Эркер</vt:lpstr>
      <vt:lpstr>Методика преподавания общеобразовательной дисциплины  «Иностранный язык»,  с учетом профессиональной направленности</vt:lpstr>
      <vt:lpstr>Презентация PowerPoint</vt:lpstr>
      <vt:lpstr> СТРУКТУРА МЕТОДИКИ ПРЕПОДАВАНИЯ ОБЩЕОБРАЗОВАТЕЛЬНОЙ ДИСЦИПЛИНЫ  «ИНОСТРАННЫЙ ЯЗЫК»</vt:lpstr>
      <vt:lpstr>Презентация PowerPoint</vt:lpstr>
      <vt:lpstr> Раздел 2. Цели, задачи и результаты освоения общеобразовательной дисциплины  </vt:lpstr>
      <vt:lpstr>Презентация PowerPoint</vt:lpstr>
      <vt:lpstr>Раздел 3. Механизмы отбора содержания общеобразовательной дисциплины с учетом профессиональной направленности</vt:lpstr>
      <vt:lpstr>Механизмы достижения результатов освоения общеобразовательной дисциплины с учетом профессиональной направленности основной образовательной программы</vt:lpstr>
      <vt:lpstr>Раздел 4. Контроль и оценка результатов освоения общеобразовательной дисциплины с учетом профессиональной направленности основной образовательной программы СПО</vt:lpstr>
      <vt:lpstr>Раздел 5. Особенности организации учебных занятий при реализации общеобразовательной дисциплины с учетом профессиональной направленности основной образовательной программы СПО</vt:lpstr>
      <vt:lpstr>Спасибо за внимание!!!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Методист</dc:creator>
  <cp:lastModifiedBy>Надежда Шевченко</cp:lastModifiedBy>
  <cp:revision>59</cp:revision>
  <dcterms:created xsi:type="dcterms:W3CDTF">2022-09-23T06:49:36Z</dcterms:created>
  <dcterms:modified xsi:type="dcterms:W3CDTF">2022-10-02T17:00:39Z</dcterms:modified>
</cp:coreProperties>
</file>